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9" r:id="rId8"/>
    <p:sldId id="280" r:id="rId9"/>
    <p:sldId id="264" r:id="rId10"/>
    <p:sldId id="266" r:id="rId11"/>
    <p:sldId id="267" r:id="rId12"/>
    <p:sldId id="269" r:id="rId13"/>
    <p:sldId id="274" r:id="rId14"/>
    <p:sldId id="275" r:id="rId15"/>
    <p:sldId id="276" r:id="rId16"/>
    <p:sldId id="277" r:id="rId17"/>
    <p:sldId id="281" r:id="rId18"/>
    <p:sldId id="282" r:id="rId19"/>
    <p:sldId id="283" r:id="rId20"/>
    <p:sldId id="284" r:id="rId21"/>
    <p:sldId id="285" r:id="rId22"/>
    <p:sldId id="286" r:id="rId23"/>
    <p:sldId id="290" r:id="rId24"/>
    <p:sldId id="292" r:id="rId25"/>
    <p:sldId id="293" r:id="rId26"/>
    <p:sldId id="294" r:id="rId27"/>
    <p:sldId id="297" r:id="rId28"/>
    <p:sldId id="298" r:id="rId29"/>
    <p:sldId id="300" r:id="rId30"/>
    <p:sldId id="302" r:id="rId31"/>
    <p:sldId id="303" r:id="rId32"/>
    <p:sldId id="304" r:id="rId33"/>
    <p:sldId id="305" r:id="rId34"/>
    <p:sldId id="306" r:id="rId35"/>
    <p:sldId id="307" r:id="rId36"/>
    <p:sldId id="309" r:id="rId37"/>
    <p:sldId id="310" r:id="rId38"/>
    <p:sldId id="311" r:id="rId39"/>
    <p:sldId id="316" r:id="rId40"/>
    <p:sldId id="317" r:id="rId41"/>
    <p:sldId id="318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40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505"/>
            <a:ext cx="106807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999" y="4752009"/>
            <a:ext cx="3780154" cy="2448560"/>
          </a:xfrm>
          <a:custGeom>
            <a:avLst/>
            <a:gdLst/>
            <a:ahLst/>
            <a:cxnLst/>
            <a:rect l="l" t="t" r="r" b="b"/>
            <a:pathLst>
              <a:path w="3780154" h="2448559">
                <a:moveTo>
                  <a:pt x="3059996" y="0"/>
                </a:moveTo>
                <a:lnTo>
                  <a:pt x="720001" y="0"/>
                </a:lnTo>
                <a:lnTo>
                  <a:pt x="303750" y="11250"/>
                </a:lnTo>
                <a:lnTo>
                  <a:pt x="90000" y="90000"/>
                </a:lnTo>
                <a:lnTo>
                  <a:pt x="11250" y="303750"/>
                </a:lnTo>
                <a:lnTo>
                  <a:pt x="0" y="720001"/>
                </a:lnTo>
                <a:lnTo>
                  <a:pt x="0" y="2447994"/>
                </a:lnTo>
                <a:lnTo>
                  <a:pt x="3059996" y="2447994"/>
                </a:lnTo>
                <a:lnTo>
                  <a:pt x="3476247" y="2436744"/>
                </a:lnTo>
                <a:lnTo>
                  <a:pt x="3689997" y="2357994"/>
                </a:lnTo>
                <a:lnTo>
                  <a:pt x="3768747" y="2144244"/>
                </a:lnTo>
                <a:lnTo>
                  <a:pt x="3779997" y="1727993"/>
                </a:lnTo>
                <a:lnTo>
                  <a:pt x="3779997" y="720001"/>
                </a:lnTo>
                <a:lnTo>
                  <a:pt x="3768747" y="303750"/>
                </a:lnTo>
                <a:lnTo>
                  <a:pt x="3689997" y="90000"/>
                </a:lnTo>
                <a:lnTo>
                  <a:pt x="3476247" y="11250"/>
                </a:lnTo>
                <a:lnTo>
                  <a:pt x="30599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300" y="1743303"/>
            <a:ext cx="9782799" cy="55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994" y="3139211"/>
            <a:ext cx="9973411" cy="406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0336" y="962025"/>
            <a:ext cx="10091764" cy="41331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31750" rIns="0" bIns="0" rtlCol="0">
            <a:spAutoFit/>
          </a:bodyPr>
          <a:lstStyle/>
          <a:p>
            <a:pPr marL="107950" marR="1504950" algn="ctr">
              <a:spcBef>
                <a:spcPts val="250"/>
              </a:spcBef>
            </a:pPr>
            <a:r>
              <a:rPr lang="it-IT" sz="6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lang="it-IT" sz="6600" dirty="0">
                <a:solidFill>
                  <a:srgbClr val="FFFFFF"/>
                </a:solidFill>
                <a:latin typeface="Century Gothic"/>
                <a:cs typeface="Century Gothic"/>
              </a:rPr>
              <a:t>rivoluzione  </a:t>
            </a:r>
            <a:r>
              <a:rPr lang="it-IT" sz="6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dell’apprendimento:</a:t>
            </a:r>
            <a:endParaRPr lang="it-IT" sz="6600" dirty="0">
              <a:latin typeface="Century Gothic"/>
              <a:cs typeface="Century Gothic"/>
            </a:endParaRPr>
          </a:p>
          <a:p>
            <a:pPr marL="107950" marR="1504950" algn="ctr">
              <a:lnSpc>
                <a:spcPct val="100000"/>
              </a:lnSpc>
              <a:spcBef>
                <a:spcPts val="250"/>
              </a:spcBef>
            </a:pPr>
            <a:r>
              <a:rPr lang="it-IT" sz="6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dalle conoscenze </a:t>
            </a:r>
            <a:r>
              <a:rPr sz="66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alle</a:t>
            </a:r>
            <a:r>
              <a:rPr sz="6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6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endParaRPr sz="6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301" y="352425"/>
            <a:ext cx="9372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pc="-85" dirty="0"/>
              <a:t>Assi </a:t>
            </a:r>
            <a:r>
              <a:rPr spc="-100" dirty="0"/>
              <a:t>culturali,  conoscenze </a:t>
            </a:r>
            <a:r>
              <a:rPr dirty="0"/>
              <a:t>e</a:t>
            </a:r>
            <a:r>
              <a:rPr spc="-425" dirty="0"/>
              <a:t> </a:t>
            </a:r>
            <a:r>
              <a:rPr spc="-95" dirty="0"/>
              <a:t>abilità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2235" y="1343025"/>
            <a:ext cx="10089865" cy="3895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 marL="107950" marR="114300" algn="just">
              <a:lnSpc>
                <a:spcPct val="100000"/>
              </a:lnSpc>
              <a:spcBef>
                <a:spcPts val="4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Secondo il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regolamento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sul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nuovo</a:t>
            </a:r>
            <a:r>
              <a:rPr sz="1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obbligo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di istruzione 22 agosto 2007 (G.U.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n.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202  del 31 agosto 2007),i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giovani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possono  acquisire le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competenze chiave di  cittadinanza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attraverso le</a:t>
            </a:r>
            <a:r>
              <a:rPr sz="1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conoscenze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le abilità delle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competenze di base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,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riconducibili a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quattro diversi assi</a:t>
            </a:r>
            <a:r>
              <a:rPr sz="18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culturali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264795" indent="-156845" algn="ctr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Asse dei</a:t>
            </a:r>
            <a:r>
              <a:rPr sz="28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linguaggi</a:t>
            </a:r>
            <a:endParaRPr sz="2800" dirty="0">
              <a:latin typeface="Century Gothic"/>
              <a:cs typeface="Century Gothic"/>
            </a:endParaRPr>
          </a:p>
          <a:p>
            <a:pPr marL="264795" indent="-156845" algn="ctr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Asse</a:t>
            </a:r>
            <a:r>
              <a:rPr sz="28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matematico</a:t>
            </a:r>
            <a:endParaRPr sz="2800" dirty="0">
              <a:latin typeface="Century Gothic"/>
              <a:cs typeface="Century Gothic"/>
            </a:endParaRPr>
          </a:p>
          <a:p>
            <a:pPr marL="264795" indent="-156845" algn="ctr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Asse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scientifico-tecnologico</a:t>
            </a:r>
            <a:endParaRPr sz="2800" dirty="0">
              <a:latin typeface="Century Gothic"/>
              <a:cs typeface="Century Gothic"/>
            </a:endParaRPr>
          </a:p>
          <a:p>
            <a:pPr marL="264795" indent="-156845" algn="ctr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Asse</a:t>
            </a:r>
            <a:r>
              <a:rPr sz="28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storico-sociale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Ad ogni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asse </a:t>
            </a:r>
            <a:r>
              <a:rPr sz="1800" dirty="0" err="1">
                <a:solidFill>
                  <a:srgbClr val="FFFFFF"/>
                </a:solidFill>
                <a:latin typeface="Century Gothic"/>
                <a:cs typeface="Century Gothic"/>
              </a:rPr>
              <a:t>corrispondono</a:t>
            </a:r>
            <a:r>
              <a:rPr sz="1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determinate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sz="18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8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obiettivi.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17" y="8211"/>
            <a:ext cx="4932045" cy="76533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 marL="310515" indent="-202565">
              <a:lnSpc>
                <a:spcPct val="100000"/>
              </a:lnSpc>
              <a:spcBef>
                <a:spcPts val="400"/>
              </a:spcBef>
              <a:buFont typeface="Century Gothic"/>
              <a:buChar char="●"/>
              <a:tabLst>
                <a:tab pos="311150" algn="l"/>
              </a:tabLst>
            </a:pPr>
            <a:r>
              <a:rPr b="1" dirty="0">
                <a:solidFill>
                  <a:srgbClr val="FFFFFF"/>
                </a:solidFill>
                <a:latin typeface="Century Gothic"/>
                <a:cs typeface="Century Gothic"/>
              </a:rPr>
              <a:t>Asse </a:t>
            </a:r>
            <a:r>
              <a:rPr b="1" spc="-5" dirty="0">
                <a:solidFill>
                  <a:srgbClr val="FFFFFF"/>
                </a:solidFill>
                <a:latin typeface="Century Gothic"/>
                <a:cs typeface="Century Gothic"/>
              </a:rPr>
              <a:t>dei</a:t>
            </a:r>
            <a:r>
              <a:rPr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FFFF"/>
                </a:solidFill>
                <a:latin typeface="Century Gothic"/>
                <a:cs typeface="Century Gothic"/>
              </a:rPr>
              <a:t>linguaggi</a:t>
            </a:r>
            <a:endParaRPr dirty="0">
              <a:latin typeface="Century Gothic"/>
              <a:cs typeface="Century Gothic"/>
            </a:endParaRPr>
          </a:p>
          <a:p>
            <a:pPr marL="287655" marR="188595" lvl="1">
              <a:lnSpc>
                <a:spcPct val="150000"/>
              </a:lnSpc>
              <a:spcBef>
                <a:spcPts val="1320"/>
              </a:spcBef>
              <a:buAutoNum type="arabicPlain"/>
              <a:tabLst>
                <a:tab pos="495300" algn="l"/>
              </a:tabLst>
            </a:pPr>
            <a:r>
              <a:rPr lang="it-IT"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padroneggiare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gli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argomenti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espressivi ed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argomentativi indispensabili per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gestire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l’interazione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comunicativa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verbale in vari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contesti;</a:t>
            </a:r>
            <a:endParaRPr sz="1600"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/>
            </a:pPr>
            <a:endParaRPr sz="1600" dirty="0">
              <a:latin typeface="Times New Roman"/>
              <a:cs typeface="Times New Roman"/>
            </a:endParaRPr>
          </a:p>
          <a:p>
            <a:pPr marL="287655" marR="148590" lvl="1">
              <a:lnSpc>
                <a:spcPct val="150000"/>
              </a:lnSpc>
              <a:buAutoNum type="arabicPlain"/>
              <a:tabLst>
                <a:tab pos="495300" algn="l"/>
              </a:tabLst>
            </a:pPr>
            <a:r>
              <a:rPr lang="it-IT"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l</a:t>
            </a:r>
            <a:r>
              <a:rPr sz="16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eggere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comprendere 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interpretare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testi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scritti di  vario</a:t>
            </a:r>
            <a:r>
              <a:rPr sz="16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tipo;</a:t>
            </a:r>
            <a:endParaRPr sz="1600"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/>
            </a:pPr>
            <a:endParaRPr sz="1600" dirty="0">
              <a:latin typeface="Times New Roman"/>
              <a:cs typeface="Times New Roman"/>
            </a:endParaRPr>
          </a:p>
          <a:p>
            <a:pPr marL="287655" marR="198120" lvl="1">
              <a:lnSpc>
                <a:spcPct val="150000"/>
              </a:lnSpc>
              <a:buAutoNum type="arabicPlain"/>
              <a:tabLst>
                <a:tab pos="495300" algn="l"/>
              </a:tabLst>
            </a:pPr>
            <a:r>
              <a:rPr lang="it-IT"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produrre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testi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di vario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tipo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relazione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ai differenti  scopi</a:t>
            </a:r>
            <a:r>
              <a:rPr sz="16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comunicativi;</a:t>
            </a:r>
            <a:endParaRPr sz="1600"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/>
            </a:pPr>
            <a:endParaRPr sz="1600" dirty="0">
              <a:latin typeface="Times New Roman"/>
              <a:cs typeface="Times New Roman"/>
            </a:endParaRPr>
          </a:p>
          <a:p>
            <a:pPr marL="287655" marR="469900" lvl="1">
              <a:lnSpc>
                <a:spcPct val="150000"/>
              </a:lnSpc>
              <a:buAutoNum type="arabicPlain"/>
              <a:tabLst>
                <a:tab pos="446405" algn="l"/>
              </a:tabLst>
            </a:pPr>
            <a:r>
              <a:rPr lang="it-IT"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utilizzare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la prima lingua straniera studiata per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principali scopi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comunicativi ed</a:t>
            </a:r>
            <a:r>
              <a:rPr sz="1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operativi;</a:t>
            </a:r>
            <a:endParaRPr sz="1600"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/>
            </a:pPr>
            <a:endParaRPr sz="1600" dirty="0">
              <a:latin typeface="Times New Roman"/>
              <a:cs typeface="Times New Roman"/>
            </a:endParaRPr>
          </a:p>
          <a:p>
            <a:pPr marL="287655" marR="560705" lvl="1">
              <a:lnSpc>
                <a:spcPct val="150000"/>
              </a:lnSpc>
              <a:buAutoNum type="arabicPlain"/>
              <a:tabLst>
                <a:tab pos="495300" algn="l"/>
              </a:tabLst>
            </a:pPr>
            <a:r>
              <a:rPr lang="it-IT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utilizzare</a:t>
            </a:r>
            <a:r>
              <a:rPr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gli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strumenti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fondamentali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per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una  fruizione consapevole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del patrimonio artistico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letterario;</a:t>
            </a:r>
            <a:endParaRPr sz="1600" dirty="0">
              <a:latin typeface="Century Gothic"/>
              <a:cs typeface="Century Gothic"/>
            </a:endParaRPr>
          </a:p>
          <a:p>
            <a:pPr marL="494665" lvl="1" indent="-207010">
              <a:lnSpc>
                <a:spcPct val="150000"/>
              </a:lnSpc>
              <a:spcBef>
                <a:spcPts val="1120"/>
              </a:spcBef>
              <a:buAutoNum type="arabicPlain"/>
              <a:tabLst>
                <a:tab pos="49530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utilizzare 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produrre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testi</a:t>
            </a:r>
            <a:r>
              <a:rPr sz="16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multimediali.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041900" y="581025"/>
            <a:ext cx="5486400" cy="62683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 marL="310515" indent="-202565">
              <a:lnSpc>
                <a:spcPct val="150000"/>
              </a:lnSpc>
              <a:spcBef>
                <a:spcPts val="400"/>
              </a:spcBef>
              <a:buFont typeface="Century Gothic"/>
              <a:buChar char="●"/>
              <a:tabLst>
                <a:tab pos="311150" algn="l"/>
              </a:tabLst>
            </a:pPr>
            <a:r>
              <a:rPr b="1" dirty="0">
                <a:solidFill>
                  <a:srgbClr val="FFFFFF"/>
                </a:solidFill>
                <a:latin typeface="Century Gothic"/>
                <a:cs typeface="Century Gothic"/>
              </a:rPr>
              <a:t>Asse</a:t>
            </a:r>
            <a:r>
              <a:rPr b="1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FFFF"/>
                </a:solidFill>
                <a:latin typeface="Century Gothic"/>
                <a:cs typeface="Century Gothic"/>
              </a:rPr>
              <a:t>matematico</a:t>
            </a:r>
            <a:endParaRPr dirty="0">
              <a:latin typeface="Century Gothic"/>
              <a:cs typeface="Century Gothic"/>
            </a:endParaRPr>
          </a:p>
          <a:p>
            <a:pPr marL="287655" marR="309880" lvl="1" algn="just">
              <a:lnSpc>
                <a:spcPct val="150000"/>
              </a:lnSpc>
              <a:spcBef>
                <a:spcPts val="1320"/>
              </a:spcBef>
              <a:buAutoNum type="arabicPlain" startAt="7"/>
              <a:tabLst>
                <a:tab pos="495300" algn="l"/>
              </a:tabLst>
            </a:pPr>
            <a:r>
              <a:rPr lang="it-IT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utilizzare</a:t>
            </a:r>
            <a:r>
              <a:rPr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tecniche 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le procedure del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calcolo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aritmetico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ed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algebrico,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rappresentandole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anche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sotto forma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grafica;</a:t>
            </a:r>
            <a:endParaRPr sz="1600"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 startAt="7"/>
            </a:pPr>
            <a:endParaRPr sz="1600" dirty="0">
              <a:latin typeface="Times New Roman"/>
              <a:cs typeface="Times New Roman"/>
            </a:endParaRPr>
          </a:p>
          <a:p>
            <a:pPr marL="287655" marR="499745" lvl="1">
              <a:lnSpc>
                <a:spcPct val="150000"/>
              </a:lnSpc>
              <a:buAutoNum type="arabicPlain" startAt="7"/>
              <a:tabLst>
                <a:tab pos="446405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confrontare ed analizzare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figure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geometriche,  individuando invarianti e</a:t>
            </a:r>
            <a:r>
              <a:rPr sz="16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relazioni;</a:t>
            </a:r>
            <a:endParaRPr sz="1600" dirty="0">
              <a:latin typeface="Century Gothic"/>
              <a:cs typeface="Century Gothic"/>
            </a:endParaRPr>
          </a:p>
          <a:p>
            <a:pPr marL="494665" lvl="1" indent="-207010">
              <a:lnSpc>
                <a:spcPct val="150000"/>
              </a:lnSpc>
              <a:spcBef>
                <a:spcPts val="1120"/>
              </a:spcBef>
              <a:buAutoNum type="arabicPlain" startAt="7"/>
              <a:tabLst>
                <a:tab pos="495300" algn="l"/>
              </a:tabLst>
            </a:pP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individuare le strategie appropriate per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endParaRPr sz="1600" dirty="0">
              <a:latin typeface="Century Gothic"/>
              <a:cs typeface="Century Gothic"/>
            </a:endParaRPr>
          </a:p>
          <a:p>
            <a:pPr marL="287655">
              <a:lnSpc>
                <a:spcPct val="15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soluzione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problemi;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87655" marR="527685" lvl="1">
              <a:lnSpc>
                <a:spcPct val="150000"/>
              </a:lnSpc>
              <a:buAutoNum type="arabicPlain" startAt="10"/>
              <a:tabLst>
                <a:tab pos="593725" algn="l"/>
              </a:tabLst>
            </a:pPr>
            <a:r>
              <a:rPr lang="it-IT"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analizzare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dati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interpretarli sviluppando  deduzioni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 ragionamenti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sugli stessi anche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 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lˇausilio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rappresentazioni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grafiche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usando  consapevolmente gli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strumenti di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calcolo 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le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potenzialità offerte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da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applicazioni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specifiche  di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tipo</a:t>
            </a:r>
            <a:r>
              <a:rPr sz="16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informatico.</a:t>
            </a:r>
            <a:endParaRPr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022" y="432204"/>
            <a:ext cx="4932045" cy="6496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 marL="310515" indent="-202565">
              <a:lnSpc>
                <a:spcPct val="150000"/>
              </a:lnSpc>
              <a:spcBef>
                <a:spcPts val="400"/>
              </a:spcBef>
              <a:buFont typeface="Century Gothic"/>
              <a:buChar char="●"/>
              <a:tabLst>
                <a:tab pos="311150" algn="l"/>
              </a:tabLst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Asse</a:t>
            </a:r>
            <a:r>
              <a:rPr sz="20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scientifico-tecnologico</a:t>
            </a:r>
            <a:endParaRPr sz="2000" dirty="0">
              <a:latin typeface="Century Gothic"/>
              <a:cs typeface="Century Gothic"/>
            </a:endParaRPr>
          </a:p>
          <a:p>
            <a:pPr marL="287655" marR="110489" lvl="1">
              <a:lnSpc>
                <a:spcPct val="150000"/>
              </a:lnSpc>
              <a:spcBef>
                <a:spcPts val="1320"/>
              </a:spcBef>
              <a:buAutoNum type="arabicPlain" startAt="11"/>
              <a:tabLst>
                <a:tab pos="544830" algn="l"/>
              </a:tabLst>
            </a:pP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osservare, descrivere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ed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analizzare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fenomeni 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appartenenti alla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realtà naturale e riconoscere nelle 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varie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forme i concetti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di sistema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complessità;</a:t>
            </a:r>
            <a:endParaRPr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 startAt="11"/>
            </a:pPr>
            <a:endParaRPr dirty="0">
              <a:latin typeface="Times New Roman"/>
              <a:cs typeface="Times New Roman"/>
            </a:endParaRPr>
          </a:p>
          <a:p>
            <a:pPr marL="287655" marR="100965" lvl="1">
              <a:lnSpc>
                <a:spcPct val="150000"/>
              </a:lnSpc>
              <a:buAutoNum type="arabicPlain" startAt="11"/>
              <a:tabLst>
                <a:tab pos="593090" algn="l"/>
              </a:tabLst>
            </a:pP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analizzare qualitativamente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quantitativamente 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fenomeni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legati alle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trasformazioni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energia a 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partire</a:t>
            </a:r>
            <a:r>
              <a:rPr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dall’esperienza;</a:t>
            </a:r>
            <a:endParaRPr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 startAt="11"/>
            </a:pPr>
            <a:endParaRPr dirty="0">
              <a:latin typeface="Times New Roman"/>
              <a:cs typeface="Times New Roman"/>
            </a:endParaRPr>
          </a:p>
          <a:p>
            <a:pPr marL="287655" marR="174625" lvl="1">
              <a:lnSpc>
                <a:spcPct val="150000"/>
              </a:lnSpc>
              <a:buAutoNum type="arabicPlain" startAt="11"/>
              <a:tabLst>
                <a:tab pos="593725" algn="l"/>
              </a:tabLst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essere consapevole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delle potenzialità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dei limiti  delle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tecnologie nel contesto culturale e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sociale in 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cui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vengono</a:t>
            </a:r>
            <a:r>
              <a:rPr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applicate.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281142" y="432204"/>
            <a:ext cx="4932045" cy="6773649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50800" rIns="0" bIns="0" rtlCol="0">
            <a:spAutoFit/>
          </a:bodyPr>
          <a:lstStyle/>
          <a:p>
            <a:pPr marL="310515" indent="-202565">
              <a:lnSpc>
                <a:spcPct val="100000"/>
              </a:lnSpc>
              <a:spcBef>
                <a:spcPts val="400"/>
              </a:spcBef>
              <a:buFont typeface="Century Gothic"/>
              <a:buChar char="●"/>
              <a:tabLst>
                <a:tab pos="311150" algn="l"/>
              </a:tabLst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Asse</a:t>
            </a:r>
            <a:r>
              <a:rPr sz="1800" b="1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storico-sociale</a:t>
            </a:r>
            <a:endParaRPr sz="1800" dirty="0">
              <a:latin typeface="Century Gothic"/>
              <a:cs typeface="Century Gothic"/>
            </a:endParaRPr>
          </a:p>
          <a:p>
            <a:pPr marL="287655" marR="495300" lvl="1">
              <a:lnSpc>
                <a:spcPct val="150000"/>
              </a:lnSpc>
              <a:spcBef>
                <a:spcPts val="1320"/>
              </a:spcBef>
              <a:buAutoNum type="arabicPlain" startAt="14"/>
              <a:tabLst>
                <a:tab pos="593725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comprendere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il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cambiamento 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la diversità  dei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tempi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storici in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una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dimensione diacronica  attraverso il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confronto fra epoche 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una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dimensione sincronica attraverso il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confronto fra  aree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geografiche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culturali;</a:t>
            </a:r>
            <a:endParaRPr sz="1600"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 startAt="14"/>
            </a:pPr>
            <a:endParaRPr sz="1600" dirty="0">
              <a:latin typeface="Times New Roman"/>
              <a:cs typeface="Times New Roman"/>
            </a:endParaRPr>
          </a:p>
          <a:p>
            <a:pPr marL="287655" marR="316230" lvl="1">
              <a:lnSpc>
                <a:spcPct val="150000"/>
              </a:lnSpc>
              <a:buAutoNum type="arabicPlain" startAt="14"/>
              <a:tabLst>
                <a:tab pos="544830" algn="l"/>
              </a:tabLst>
            </a:pP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collocare l’esperienza personale in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sistema  di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regole fondato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sul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reciproco riconoscimento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dei diritti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garantiti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dalla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Costituzione, a tutela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della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persona,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della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collettività e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dellˇambiente;</a:t>
            </a:r>
            <a:endParaRPr sz="1600" dirty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  <a:spcBef>
                <a:spcPts val="20"/>
              </a:spcBef>
              <a:buClr>
                <a:srgbClr val="FFFFFF"/>
              </a:buClr>
              <a:buFont typeface="Century Gothic"/>
              <a:buAutoNum type="arabicPlain" startAt="14"/>
            </a:pPr>
            <a:endParaRPr sz="1600" dirty="0">
              <a:latin typeface="Times New Roman"/>
              <a:cs typeface="Times New Roman"/>
            </a:endParaRPr>
          </a:p>
          <a:p>
            <a:pPr marL="287655" marR="316865" lvl="1">
              <a:lnSpc>
                <a:spcPct val="150000"/>
              </a:lnSpc>
              <a:buAutoNum type="arabicPlain" startAt="14"/>
              <a:tabLst>
                <a:tab pos="593725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riconoscere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caratteristiche essenziali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del  sistema socio-economico per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orientarsi nel tessuto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produttivo del proprio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territorio.</a:t>
            </a:r>
            <a:endParaRPr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501" y="428625"/>
            <a:ext cx="9906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20" dirty="0"/>
              <a:t>Linee guida </a:t>
            </a:r>
            <a:r>
              <a:rPr spc="-100" dirty="0"/>
              <a:t>per</a:t>
            </a:r>
            <a:r>
              <a:rPr spc="-695" dirty="0"/>
              <a:t> </a:t>
            </a:r>
            <a:r>
              <a:rPr lang="it-IT" spc="-695" dirty="0" smtClean="0"/>
              <a:t> </a:t>
            </a:r>
            <a:r>
              <a:rPr spc="-145" dirty="0" err="1" smtClean="0"/>
              <a:t>istituti</a:t>
            </a:r>
            <a:r>
              <a:rPr spc="-145" dirty="0" smtClean="0"/>
              <a:t>  </a:t>
            </a:r>
            <a:r>
              <a:rPr spc="-125" dirty="0"/>
              <a:t>tecnici </a:t>
            </a:r>
            <a:r>
              <a:rPr dirty="0"/>
              <a:t>e</a:t>
            </a:r>
            <a:r>
              <a:rPr spc="-555" dirty="0"/>
              <a:t> </a:t>
            </a:r>
            <a:r>
              <a:rPr spc="-145" dirty="0"/>
              <a:t>professionali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100" y="1419225"/>
            <a:ext cx="10210800" cy="24506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57150" rIns="0" bIns="0" rtlCol="0">
            <a:spAutoFit/>
          </a:bodyPr>
          <a:lstStyle/>
          <a:p>
            <a:pPr marL="107314" marR="134620">
              <a:lnSpc>
                <a:spcPct val="100000"/>
              </a:lnSpc>
              <a:spcBef>
                <a:spcPts val="450"/>
              </a:spcBef>
            </a:pPr>
            <a:r>
              <a:rPr lang="it-IT" sz="20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linee</a:t>
            </a:r>
            <a:r>
              <a:rPr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guida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per Istituti  </a:t>
            </a: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professionali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Istituti </a:t>
            </a:r>
            <a:r>
              <a:rPr sz="2000" b="1" dirty="0" err="1">
                <a:solidFill>
                  <a:srgbClr val="FFFFFF"/>
                </a:solidFill>
                <a:latin typeface="Century Gothic"/>
                <a:cs typeface="Century Gothic"/>
              </a:rPr>
              <a:t>tecnici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definiscono</a:t>
            </a:r>
            <a:r>
              <a:rPr sz="20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gli  </a:t>
            </a: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obiettivi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strategie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adatte,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giusti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riferimenti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orientamenti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sostegno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dellˇautonomia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delle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istituzioni scolastiche professionali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tecniche.</a:t>
            </a:r>
            <a:endParaRPr sz="2000" dirty="0">
              <a:latin typeface="Century Gothic"/>
              <a:cs typeface="Century Gothic"/>
            </a:endParaRPr>
          </a:p>
          <a:p>
            <a:pPr marL="107314" marR="27305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Grazie alla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definizione di competenze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abilità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 conoscenze, le Linee guida consentono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agli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studenti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sviluppare, in una dimensione  operativa, saperi e competenze necessari</a:t>
            </a:r>
            <a:r>
              <a:rPr sz="20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  rispondere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alle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esigenze formative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del settore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produttivo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20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riferimento.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74900" y="276225"/>
            <a:ext cx="5292090" cy="1163955"/>
          </a:xfrm>
          <a:custGeom>
            <a:avLst/>
            <a:gdLst/>
            <a:ahLst/>
            <a:cxnLst/>
            <a:rect l="l" t="t" r="r" b="b"/>
            <a:pathLst>
              <a:path w="5292090" h="1163955">
                <a:moveTo>
                  <a:pt x="0" y="1163955"/>
                </a:moveTo>
                <a:lnTo>
                  <a:pt x="5292001" y="1163955"/>
                </a:lnTo>
                <a:lnTo>
                  <a:pt x="5292001" y="0"/>
                </a:lnTo>
                <a:lnTo>
                  <a:pt x="0" y="0"/>
                </a:lnTo>
                <a:lnTo>
                  <a:pt x="0" y="1163955"/>
                </a:lnTo>
                <a:close/>
              </a:path>
            </a:pathLst>
          </a:custGeom>
          <a:solidFill>
            <a:srgbClr val="F2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29842" y="504825"/>
            <a:ext cx="4836739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-100" dirty="0" smtClean="0"/>
              <a:t>Il nuovo docente</a:t>
            </a:r>
            <a:endParaRPr spc="-110" dirty="0"/>
          </a:p>
        </p:txBody>
      </p:sp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5908" y="1724025"/>
            <a:ext cx="9963792" cy="4360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 marL="107950" marR="482600" algn="just">
              <a:lnSpc>
                <a:spcPct val="100000"/>
              </a:lnSpc>
              <a:spcBef>
                <a:spcPts val="400"/>
              </a:spcBef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L’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autorevolezza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insegnante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non </a:t>
            </a:r>
            <a:r>
              <a:rPr sz="28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risiede</a:t>
            </a:r>
            <a:r>
              <a:rPr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più,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oggi, nella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conoscenza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, pur 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enciclopedica,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della propria disciplina, 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 nella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capacità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che ha,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attraverso  la propria disciplina, di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fornire strumenti 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 materiali utili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alla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vita quotidiana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  futura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dei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ragazzi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incidervi,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 far</a:t>
            </a:r>
            <a:r>
              <a:rPr sz="2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sì</a:t>
            </a:r>
            <a:r>
              <a:rPr lang="it-IT" sz="2800" dirty="0">
                <a:latin typeface="Century Gothic"/>
                <a:cs typeface="Century Gothic"/>
              </a:rPr>
              <a:t> </a:t>
            </a:r>
            <a:r>
              <a:rPr sz="28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che</a:t>
            </a:r>
            <a:r>
              <a:rPr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gli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apprendimenti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che conquistano i 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propri allievi siano loro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utili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per diventare 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maggiormente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grado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scegliere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, di 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controllare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attivamente la propria vita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  nel renderli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consapevoli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ciò che</a:t>
            </a:r>
            <a:r>
              <a:rPr sz="28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stanno  </a:t>
            </a:r>
            <a:r>
              <a:rPr sz="2800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apprendendo</a:t>
            </a:r>
            <a:r>
              <a:rPr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5"/>
            <a:ext cx="106807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450" y="200025"/>
            <a:ext cx="9829800" cy="1163955"/>
          </a:xfrm>
          <a:custGeom>
            <a:avLst/>
            <a:gdLst/>
            <a:ahLst/>
            <a:cxnLst/>
            <a:rect l="l" t="t" r="r" b="b"/>
            <a:pathLst>
              <a:path w="5292090" h="1163955">
                <a:moveTo>
                  <a:pt x="0" y="1163955"/>
                </a:moveTo>
                <a:lnTo>
                  <a:pt x="5292001" y="1163955"/>
                </a:lnTo>
                <a:lnTo>
                  <a:pt x="5292001" y="0"/>
                </a:lnTo>
                <a:lnTo>
                  <a:pt x="0" y="0"/>
                </a:lnTo>
                <a:lnTo>
                  <a:pt x="0" y="1163955"/>
                </a:lnTo>
                <a:close/>
              </a:path>
            </a:pathLst>
          </a:custGeom>
          <a:solidFill>
            <a:srgbClr val="F2F3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3101" y="269450"/>
            <a:ext cx="978279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pc="-90" dirty="0" smtClean="0"/>
              <a:t>Il punto di partenza</a:t>
            </a:r>
            <a:br>
              <a:rPr lang="it-IT" spc="-90" dirty="0" smtClean="0"/>
            </a:br>
            <a:r>
              <a:rPr lang="it-IT" spc="-90" dirty="0" smtClean="0"/>
              <a:t>Quali domande p</a:t>
            </a:r>
            <a:r>
              <a:rPr spc="-90" dirty="0" err="1" smtClean="0"/>
              <a:t>orsi</a:t>
            </a:r>
            <a:r>
              <a:rPr spc="-305" dirty="0" smtClean="0"/>
              <a:t> </a:t>
            </a:r>
            <a:r>
              <a:rPr lang="it-IT" spc="-110" dirty="0" smtClean="0"/>
              <a:t>?</a:t>
            </a:r>
            <a:endParaRPr spc="-110" dirty="0"/>
          </a:p>
        </p:txBody>
      </p:sp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120" y="4937962"/>
            <a:ext cx="3263780" cy="220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Sono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grado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rilevare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le 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conoscenze pregresse </a:t>
            </a:r>
            <a:r>
              <a:rPr sz="1600" spc="-35" dirty="0" err="1">
                <a:solidFill>
                  <a:srgbClr val="FFFFFF"/>
                </a:solidFill>
                <a:latin typeface="Century Gothic"/>
                <a:cs typeface="Century Gothic"/>
              </a:rPr>
              <a:t>dei</a:t>
            </a:r>
            <a:r>
              <a:rPr sz="1600" spc="-2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t-IT" sz="1600" spc="-28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miei</a:t>
            </a:r>
            <a:r>
              <a:rPr sz="1600" spc="-40" dirty="0" smtClean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alunni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le</a:t>
            </a:r>
            <a:r>
              <a:rPr sz="1600" spc="-3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endParaRPr sz="1600" dirty="0">
              <a:latin typeface="Century Gothic"/>
              <a:cs typeface="Century Gothic"/>
            </a:endParaRPr>
          </a:p>
          <a:p>
            <a:pPr marL="12700" marR="69850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cui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sono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già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possesso? </a:t>
            </a:r>
            <a:endParaRPr lang="it-IT" sz="1600" spc="-4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69850">
              <a:lnSpc>
                <a:spcPct val="100000"/>
              </a:lnSpc>
            </a:pPr>
            <a:r>
              <a:rPr sz="1600" spc="-4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Quali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strumenti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600" spc="-3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rilevazione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  </a:t>
            </a:r>
            <a:r>
              <a:rPr sz="16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valutazione</a:t>
            </a:r>
            <a:r>
              <a:rPr sz="1600" b="1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adotto?</a:t>
            </a:r>
            <a:endParaRPr sz="1600" dirty="0">
              <a:latin typeface="Century Gothic"/>
              <a:cs typeface="Century Gothic"/>
            </a:endParaRPr>
          </a:p>
          <a:p>
            <a:pPr marL="12700" marR="491490">
              <a:lnSpc>
                <a:spcPct val="100000"/>
              </a:lnSpc>
            </a:pP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Con chi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mi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confronto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? </a:t>
            </a:r>
            <a:endParaRPr lang="it-IT" sz="1600" spc="-4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491490">
              <a:lnSpc>
                <a:spcPct val="100000"/>
              </a:lnSpc>
            </a:pPr>
            <a:r>
              <a:rPr sz="1600" spc="-4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Sono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sufficienti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le</a:t>
            </a:r>
            <a:r>
              <a:rPr sz="1600" spc="-2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pratiche  valutative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usate</a:t>
            </a:r>
            <a:r>
              <a:rPr sz="1600" spc="-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finora?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9" y="359994"/>
            <a:ext cx="3780154" cy="3345231"/>
          </a:xfrm>
          <a:custGeom>
            <a:avLst/>
            <a:gdLst/>
            <a:ahLst/>
            <a:cxnLst/>
            <a:rect l="l" t="t" r="r" b="b"/>
            <a:pathLst>
              <a:path w="3780154" h="3024504">
                <a:moveTo>
                  <a:pt x="3059996" y="0"/>
                </a:moveTo>
                <a:lnTo>
                  <a:pt x="720001" y="0"/>
                </a:lnTo>
                <a:lnTo>
                  <a:pt x="303750" y="11250"/>
                </a:lnTo>
                <a:lnTo>
                  <a:pt x="90000" y="90000"/>
                </a:lnTo>
                <a:lnTo>
                  <a:pt x="11250" y="303750"/>
                </a:lnTo>
                <a:lnTo>
                  <a:pt x="0" y="720001"/>
                </a:lnTo>
                <a:lnTo>
                  <a:pt x="0" y="3023996"/>
                </a:lnTo>
                <a:lnTo>
                  <a:pt x="3059996" y="3023996"/>
                </a:lnTo>
                <a:lnTo>
                  <a:pt x="3476247" y="3012747"/>
                </a:lnTo>
                <a:lnTo>
                  <a:pt x="3689997" y="2933998"/>
                </a:lnTo>
                <a:lnTo>
                  <a:pt x="3768747" y="2720251"/>
                </a:lnTo>
                <a:lnTo>
                  <a:pt x="3779997" y="2304008"/>
                </a:lnTo>
                <a:lnTo>
                  <a:pt x="3779997" y="720001"/>
                </a:lnTo>
                <a:lnTo>
                  <a:pt x="3768747" y="303750"/>
                </a:lnTo>
                <a:lnTo>
                  <a:pt x="3689997" y="90000"/>
                </a:lnTo>
                <a:lnTo>
                  <a:pt x="3476247" y="11250"/>
                </a:lnTo>
                <a:lnTo>
                  <a:pt x="30599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00" y="543204"/>
            <a:ext cx="35052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Sono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grado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fornire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ragioni 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per </a:t>
            </a:r>
            <a:r>
              <a:rPr sz="1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dare senso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al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rapporto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di 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ciascun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soggetto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il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sapere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sz="1600" b="1" spc="-2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obiettivo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?  </a:t>
            </a:r>
            <a:endParaRPr lang="it-IT" sz="1600" spc="-3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600" spc="-3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Sono</a:t>
            </a:r>
            <a:r>
              <a:rPr sz="1600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capace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fornire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esempi 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collegati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alla </a:t>
            </a:r>
            <a:r>
              <a:rPr sz="1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vita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quotidiana 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dei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miei </a:t>
            </a:r>
            <a:r>
              <a:rPr sz="1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alunni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? </a:t>
            </a:r>
            <a:endParaRPr lang="it-IT" sz="1600" spc="-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600" spc="-3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Conosco</a:t>
            </a:r>
            <a:r>
              <a:rPr sz="1600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le 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loro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passioni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loro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interessi,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le 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attività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che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svolgono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al di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fuori 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della </a:t>
            </a:r>
            <a:r>
              <a:rPr sz="1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scuola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? </a:t>
            </a:r>
            <a:endParaRPr lang="it-IT" sz="1600" spc="-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600" spc="-3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Conosco</a:t>
            </a:r>
            <a:r>
              <a:rPr sz="1600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loro 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desideri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progetti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per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il</a:t>
            </a:r>
            <a:r>
              <a:rPr sz="1600" spc="-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futuro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7996" y="4284002"/>
            <a:ext cx="4014470" cy="2916555"/>
          </a:xfrm>
          <a:custGeom>
            <a:avLst/>
            <a:gdLst/>
            <a:ahLst/>
            <a:cxnLst/>
            <a:rect l="l" t="t" r="r" b="b"/>
            <a:pathLst>
              <a:path w="4014470" h="2916554">
                <a:moveTo>
                  <a:pt x="3293999" y="0"/>
                </a:moveTo>
                <a:lnTo>
                  <a:pt x="720001" y="0"/>
                </a:lnTo>
                <a:lnTo>
                  <a:pt x="303750" y="11250"/>
                </a:lnTo>
                <a:lnTo>
                  <a:pt x="90000" y="90000"/>
                </a:lnTo>
                <a:lnTo>
                  <a:pt x="11250" y="303750"/>
                </a:lnTo>
                <a:lnTo>
                  <a:pt x="0" y="720001"/>
                </a:lnTo>
                <a:lnTo>
                  <a:pt x="0" y="2915994"/>
                </a:lnTo>
                <a:lnTo>
                  <a:pt x="3293999" y="2915994"/>
                </a:lnTo>
                <a:lnTo>
                  <a:pt x="3710249" y="2904745"/>
                </a:lnTo>
                <a:lnTo>
                  <a:pt x="3923999" y="2825996"/>
                </a:lnTo>
                <a:lnTo>
                  <a:pt x="4002750" y="2612249"/>
                </a:lnTo>
                <a:lnTo>
                  <a:pt x="4014000" y="2196006"/>
                </a:lnTo>
                <a:lnTo>
                  <a:pt x="4014000" y="720001"/>
                </a:lnTo>
                <a:lnTo>
                  <a:pt x="4002750" y="303750"/>
                </a:lnTo>
                <a:lnTo>
                  <a:pt x="3923999" y="90000"/>
                </a:lnTo>
                <a:lnTo>
                  <a:pt x="3710249" y="11250"/>
                </a:lnTo>
                <a:lnTo>
                  <a:pt x="32939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13501" y="4468050"/>
            <a:ext cx="38100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385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Sono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grado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definire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forma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competenze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gli 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obiettivi 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apprendimento</a:t>
            </a:r>
            <a:r>
              <a:rPr sz="1600" b="1" spc="-2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della 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mia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 err="1">
                <a:solidFill>
                  <a:srgbClr val="FFFFFF"/>
                </a:solidFill>
                <a:latin typeface="Century Gothic"/>
                <a:cs typeface="Century Gothic"/>
              </a:rPr>
              <a:t>disciplina</a:t>
            </a:r>
            <a:r>
              <a:rPr sz="1600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  <a:endParaRPr lang="it-IT" sz="1600" spc="-5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323850">
              <a:lnSpc>
                <a:spcPct val="100000"/>
              </a:lnSpc>
            </a:pPr>
            <a:r>
              <a:rPr sz="1600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quali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0" dirty="0" err="1">
                <a:solidFill>
                  <a:srgbClr val="FFFFFF"/>
                </a:solidFill>
                <a:latin typeface="Century Gothic"/>
                <a:cs typeface="Century Gothic"/>
              </a:rPr>
              <a:t>sono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lang="it-IT" sz="1600" dirty="0">
                <a:latin typeface="Century Gothic"/>
                <a:cs typeface="Century Gothic"/>
              </a:rPr>
              <a:t> </a:t>
            </a:r>
            <a:r>
              <a:rPr sz="1600" b="1" spc="-4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documenti</a:t>
            </a:r>
            <a:r>
              <a:rPr sz="1600" b="1" spc="-4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normativi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600" spc="-2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riferimento?</a:t>
            </a:r>
            <a:endParaRPr sz="1600" dirty="0">
              <a:latin typeface="Century Gothic"/>
              <a:cs typeface="Century Gothic"/>
            </a:endParaRPr>
          </a:p>
          <a:p>
            <a:pPr marL="12700" marR="408305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Li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conosco? </a:t>
            </a:r>
            <a:endParaRPr lang="it-IT" sz="1600" spc="-4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408305">
              <a:lnSpc>
                <a:spcPct val="100000"/>
              </a:lnSpc>
            </a:pPr>
            <a:r>
              <a:rPr sz="16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Ci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sono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strumenti  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6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line</a:t>
            </a:r>
            <a:r>
              <a:rPr sz="16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6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cartacei</a:t>
            </a:r>
            <a:r>
              <a:rPr sz="1600" b="1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che</a:t>
            </a:r>
            <a:r>
              <a:rPr sz="16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possano 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supportarmi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questo</a:t>
            </a:r>
            <a:r>
              <a:rPr sz="1600" spc="-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lavoro?</a:t>
            </a:r>
            <a:endParaRPr sz="1600" dirty="0">
              <a:latin typeface="Century Gothic"/>
              <a:cs typeface="Century Gothic"/>
            </a:endParaRPr>
          </a:p>
          <a:p>
            <a:pPr marL="12700" marR="398780">
              <a:lnSpc>
                <a:spcPct val="100000"/>
              </a:lnSpc>
            </a:pP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Conosco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altre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esperienze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 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colleghi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che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posso</a:t>
            </a:r>
            <a:r>
              <a:rPr sz="1600" spc="-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considerare  </a:t>
            </a:r>
            <a:r>
              <a:rPr sz="16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buone</a:t>
            </a:r>
            <a:r>
              <a:rPr sz="1600" b="1" spc="-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pratiche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17996" y="381596"/>
            <a:ext cx="4014470" cy="2790229"/>
          </a:xfrm>
          <a:custGeom>
            <a:avLst/>
            <a:gdLst/>
            <a:ahLst/>
            <a:cxnLst/>
            <a:rect l="l" t="t" r="r" b="b"/>
            <a:pathLst>
              <a:path w="4014470" h="2520315">
                <a:moveTo>
                  <a:pt x="3293999" y="0"/>
                </a:moveTo>
                <a:lnTo>
                  <a:pt x="720001" y="0"/>
                </a:lnTo>
                <a:lnTo>
                  <a:pt x="303750" y="11250"/>
                </a:lnTo>
                <a:lnTo>
                  <a:pt x="90000" y="90000"/>
                </a:lnTo>
                <a:lnTo>
                  <a:pt x="11250" y="303750"/>
                </a:lnTo>
                <a:lnTo>
                  <a:pt x="0" y="720001"/>
                </a:lnTo>
                <a:lnTo>
                  <a:pt x="0" y="2520010"/>
                </a:lnTo>
                <a:lnTo>
                  <a:pt x="3293999" y="2520010"/>
                </a:lnTo>
                <a:lnTo>
                  <a:pt x="3710249" y="2508760"/>
                </a:lnTo>
                <a:lnTo>
                  <a:pt x="3923999" y="2430010"/>
                </a:lnTo>
                <a:lnTo>
                  <a:pt x="4002750" y="2216259"/>
                </a:lnTo>
                <a:lnTo>
                  <a:pt x="4014000" y="1800009"/>
                </a:lnTo>
                <a:lnTo>
                  <a:pt x="4014000" y="720001"/>
                </a:lnTo>
                <a:lnTo>
                  <a:pt x="4002750" y="303750"/>
                </a:lnTo>
                <a:lnTo>
                  <a:pt x="3923999" y="90000"/>
                </a:lnTo>
                <a:lnTo>
                  <a:pt x="3710249" y="11250"/>
                </a:lnTo>
                <a:lnTo>
                  <a:pt x="32939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3500" y="543204"/>
            <a:ext cx="3810000" cy="220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So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progettare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costruire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sequenze  didattiche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tese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al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raggiungimento</a:t>
            </a:r>
            <a:r>
              <a:rPr sz="1600" spc="-3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di 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output 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apprendimento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(espressi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forma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600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)?</a:t>
            </a:r>
            <a:endParaRPr sz="16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Sono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grado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costruire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una  </a:t>
            </a:r>
            <a:r>
              <a:rPr sz="16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microprogettazione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completa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 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attività</a:t>
            </a:r>
            <a:r>
              <a:rPr sz="16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tese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allo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sviluppo</a:t>
            </a:r>
            <a:r>
              <a:rPr sz="16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una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6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più  </a:t>
            </a:r>
            <a:r>
              <a:rPr sz="16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dei </a:t>
            </a:r>
            <a:r>
              <a:rPr sz="16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contenuti</a:t>
            </a:r>
            <a:r>
              <a:rPr sz="1600" b="1" spc="-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necessari,  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delle</a:t>
            </a:r>
            <a:r>
              <a:rPr sz="16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modalità</a:t>
            </a:r>
            <a:r>
              <a:rPr sz="16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6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verifica</a:t>
            </a:r>
            <a:r>
              <a:rPr sz="1600" b="1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previste?</a:t>
            </a:r>
            <a:endParaRPr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900" y="352425"/>
            <a:ext cx="9782799" cy="552450"/>
          </a:xfrm>
        </p:spPr>
        <p:txBody>
          <a:bodyPr/>
          <a:lstStyle/>
          <a:p>
            <a:r>
              <a:rPr lang="it-IT" dirty="0" smtClean="0"/>
              <a:t>Progettare un ambiente di apprendimento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3700" y="1419225"/>
            <a:ext cx="9973411" cy="486287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it-IT" sz="2000" dirty="0" smtClean="0">
                <a:latin typeface="Century Gothic" panose="020B0502020202020204" pitchFamily="34" charset="0"/>
              </a:rPr>
              <a:t>L’ambiente di apprendimento per competenze mette al centro l’alunno che apprende in contesto sociale, in autonomia e responsabilità.</a:t>
            </a:r>
          </a:p>
          <a:p>
            <a:pPr algn="just"/>
            <a:endParaRPr lang="it-IT" sz="2000" dirty="0" smtClean="0">
              <a:latin typeface="Century Gothic" panose="020B0502020202020204" pitchFamily="34" charset="0"/>
            </a:endParaRPr>
          </a:p>
          <a:p>
            <a:pPr algn="just"/>
            <a:r>
              <a:rPr lang="it-IT" sz="2000" dirty="0" smtClean="0">
                <a:latin typeface="Century Gothic" panose="020B0502020202020204" pitchFamily="34" charset="0"/>
              </a:rPr>
              <a:t>il docente progetta e pianifica la situazione di apprendimento e organizza le proposte di lavoro e i gruppi in funzione delle competenze da sviluppare  e osservare.</a:t>
            </a:r>
          </a:p>
          <a:p>
            <a:pPr algn="just"/>
            <a:endParaRPr lang="it-IT" sz="2000" dirty="0">
              <a:latin typeface="Century Gothic" panose="020B0502020202020204" pitchFamily="34" charset="0"/>
            </a:endParaRPr>
          </a:p>
          <a:p>
            <a:pPr algn="just"/>
            <a:r>
              <a:rPr lang="it-IT" sz="2000" dirty="0" smtClean="0">
                <a:latin typeface="Century Gothic" panose="020B0502020202020204" pitchFamily="34" charset="0"/>
              </a:rPr>
              <a:t>Crea le condizioni per l’apprendimento autonomo ed invita alla riflessione mediante la ricostruzione critica del lavoro svolto. </a:t>
            </a:r>
          </a:p>
          <a:p>
            <a:pPr algn="just"/>
            <a:endParaRPr lang="it-IT" sz="2000" dirty="0">
              <a:latin typeface="Century Gothic" panose="020B0502020202020204" pitchFamily="34" charset="0"/>
            </a:endParaRPr>
          </a:p>
          <a:p>
            <a:pPr algn="just"/>
            <a:r>
              <a:rPr lang="it-IT" sz="2000" dirty="0" smtClean="0">
                <a:latin typeface="Century Gothic" panose="020B0502020202020204" pitchFamily="34" charset="0"/>
              </a:rPr>
              <a:t>Non esiste una didattica per lo sviluppo delle competenze ma esistono tanti approcci e strumenti che utilizzati in maniera organica, intenzionale e progettata possono consentire a ciascun alunno di valorizzare i propri punti di forza ed di imparare l’agire autonomo e responsabile.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46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00" y="200025"/>
            <a:ext cx="9782799" cy="1107996"/>
          </a:xfrm>
        </p:spPr>
        <p:txBody>
          <a:bodyPr/>
          <a:lstStyle/>
          <a:p>
            <a:pPr algn="ctr"/>
            <a:r>
              <a:rPr lang="it-IT" dirty="0" smtClean="0"/>
              <a:t>Caratteristiche di un ambiente di apprendimento per competenze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7500" y="1571625"/>
            <a:ext cx="9973411" cy="560153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Centralità dell’alunno</a:t>
            </a:r>
          </a:p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Didattica centrata sull’esperienza, contestualizzata nella realtà</a:t>
            </a:r>
          </a:p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Approccio induttivo (dall’esperienza alla teoria)</a:t>
            </a:r>
          </a:p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Generalizzazione dell’esperienza</a:t>
            </a:r>
          </a:p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Attenzione agli aspetti affettivo- emotivi dell’apprendimento (interesse, curiosità, empatia)</a:t>
            </a:r>
          </a:p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Docente responsabile e con ruolo di mediatore e facilitatore</a:t>
            </a:r>
          </a:p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Dimensione sociale dell’apprendimento</a:t>
            </a:r>
          </a:p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Affidamento agli alunni di responsabilità</a:t>
            </a:r>
          </a:p>
          <a:p>
            <a:pPr marL="342900" indent="-342900">
              <a:buAutoNum type="arabicPeriod"/>
            </a:pPr>
            <a:r>
              <a:rPr lang="it-IT" sz="2800" dirty="0" smtClean="0">
                <a:latin typeface="Century Gothic" panose="020B0502020202020204" pitchFamily="34" charset="0"/>
              </a:rPr>
              <a:t>Attenzione ai diversi stili di apprendimento e proposizione di contesti che valorizzino le differenze</a:t>
            </a:r>
            <a:endParaRPr lang="it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4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00" y="504825"/>
            <a:ext cx="9782799" cy="552450"/>
          </a:xfrm>
        </p:spPr>
        <p:txBody>
          <a:bodyPr/>
          <a:lstStyle/>
          <a:p>
            <a:pPr algn="ctr"/>
            <a:r>
              <a:rPr lang="it-IT" dirty="0" smtClean="0"/>
              <a:t>Metodologie e strategie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3700" y="1495425"/>
            <a:ext cx="9973411" cy="553997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AutoNum type="arabicPeriod"/>
            </a:pPr>
            <a:r>
              <a:rPr lang="it-IT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Laboratorialità</a:t>
            </a: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ricerca</a:t>
            </a:r>
          </a:p>
          <a:p>
            <a:pPr marL="342900" indent="-342900">
              <a:buAutoNum type="arabicPeriod"/>
            </a:pP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Lavoro di gruppo, collaborazione, sostegno tra pari</a:t>
            </a:r>
          </a:p>
          <a:p>
            <a:pPr marL="342900" indent="-342900">
              <a:buAutoNum type="arabicPeriod"/>
            </a:pP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Dibattiti e confronto di tesi opposte</a:t>
            </a:r>
          </a:p>
          <a:p>
            <a:pPr marL="342900" indent="-342900">
              <a:buAutoNum type="arabicPeriod"/>
            </a:pP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Apprendimento in situazione</a:t>
            </a:r>
          </a:p>
          <a:p>
            <a:pPr marL="342900" indent="-342900">
              <a:buAutoNum type="arabicPeriod"/>
            </a:pPr>
            <a:r>
              <a:rPr lang="it-IT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Problem</a:t>
            </a: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posing</a:t>
            </a: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it-IT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problem</a:t>
            </a: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solving</a:t>
            </a:r>
            <a:endParaRPr lang="it-IT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t-IT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Compiti significativi: </a:t>
            </a: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Unità di apprendimento</a:t>
            </a:r>
          </a:p>
          <a:p>
            <a:pPr marL="342900" indent="-342900">
              <a:buFontTx/>
              <a:buAutoNum type="arabicPeriod"/>
            </a:pPr>
            <a:r>
              <a:rPr lang="it-IT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Valorizzare le conoscenze già in possesso degli allievi</a:t>
            </a:r>
          </a:p>
        </p:txBody>
      </p:sp>
    </p:spTree>
    <p:extLst>
      <p:ext uri="{BB962C8B-B14F-4D97-AF65-F5344CB8AC3E}">
        <p14:creationId xmlns:p14="http://schemas.microsoft.com/office/powerpoint/2010/main" val="155047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290" y="733425"/>
            <a:ext cx="953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pc="-75" dirty="0"/>
              <a:t>Dal</a:t>
            </a:r>
            <a:r>
              <a:rPr spc="-310" dirty="0"/>
              <a:t> </a:t>
            </a:r>
            <a:r>
              <a:rPr spc="-110" dirty="0"/>
              <a:t>programma  </a:t>
            </a:r>
            <a:r>
              <a:rPr spc="-55" dirty="0"/>
              <a:t>al</a:t>
            </a:r>
            <a:r>
              <a:rPr spc="-315" dirty="0"/>
              <a:t> </a:t>
            </a:r>
            <a:r>
              <a:rPr spc="-110" dirty="0"/>
              <a:t>curricolo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2300" y="2105025"/>
            <a:ext cx="9525000" cy="32419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3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07950" marR="388620" algn="just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il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termine </a:t>
            </a:r>
            <a:r>
              <a:rPr sz="3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curricolo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si intende il  </a:t>
            </a:r>
            <a:r>
              <a:rPr sz="3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percorso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organicamente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progettato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e  realizzato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dagli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insegnanti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al </a:t>
            </a:r>
            <a:r>
              <a:rPr sz="3600" spc="-15" dirty="0">
                <a:solidFill>
                  <a:srgbClr val="FFFFFF"/>
                </a:solidFill>
                <a:latin typeface="Century Gothic"/>
                <a:cs typeface="Century Gothic"/>
              </a:rPr>
              <a:t>fine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far  conseguire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agli alunni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i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traguardi</a:t>
            </a:r>
            <a:r>
              <a:rPr sz="36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previsti</a:t>
            </a:r>
            <a:endParaRPr sz="3600" dirty="0">
              <a:latin typeface="Century Gothic"/>
              <a:cs typeface="Century Gothic"/>
            </a:endParaRPr>
          </a:p>
          <a:p>
            <a:pPr marL="3101975" algn="r">
              <a:lnSpc>
                <a:spcPct val="100000"/>
              </a:lnSpc>
              <a:spcBef>
                <a:spcPts val="1600"/>
              </a:spcBef>
            </a:pPr>
            <a:r>
              <a:rPr sz="14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(Scurati, </a:t>
            </a:r>
            <a:r>
              <a:rPr sz="1400" i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2002)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6100" y="581025"/>
            <a:ext cx="9782799" cy="552450"/>
          </a:xfrm>
        </p:spPr>
        <p:txBody>
          <a:bodyPr/>
          <a:lstStyle/>
          <a:p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1300" y="1571625"/>
            <a:ext cx="9973411" cy="51816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mappe</a:t>
            </a:r>
            <a:r>
              <a:rPr lang="en-US" sz="3200" dirty="0" smtClean="0"/>
              <a:t> cognitive/</a:t>
            </a:r>
            <a:r>
              <a:rPr lang="en-US" sz="3200" dirty="0" err="1" smtClean="0"/>
              <a:t>concettuali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reticoli</a:t>
            </a:r>
            <a:r>
              <a:rPr lang="en-US" sz="3200" dirty="0" smtClean="0"/>
              <a:t> /</a:t>
            </a:r>
            <a:r>
              <a:rPr lang="en-US" sz="3200" dirty="0" err="1" smtClean="0"/>
              <a:t>reti</a:t>
            </a:r>
            <a:r>
              <a:rPr lang="en-US" sz="3200" dirty="0" smtClean="0"/>
              <a:t> </a:t>
            </a:r>
            <a:r>
              <a:rPr lang="en-US" sz="3200" dirty="0"/>
              <a:t>di </a:t>
            </a:r>
            <a:r>
              <a:rPr lang="en-US" sz="3200" dirty="0" err="1" smtClean="0"/>
              <a:t>modelli</a:t>
            </a: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sequenze</a:t>
            </a:r>
            <a:r>
              <a:rPr lang="en-US" sz="3200" dirty="0" smtClean="0"/>
              <a:t> </a:t>
            </a:r>
            <a:r>
              <a:rPr lang="en-US" sz="3200" dirty="0" err="1"/>
              <a:t>temporali</a:t>
            </a:r>
            <a:r>
              <a:rPr lang="en-US" sz="3200" dirty="0"/>
              <a:t> e </a:t>
            </a:r>
            <a:r>
              <a:rPr lang="en-US" sz="3200" dirty="0" err="1"/>
              <a:t>strutture</a:t>
            </a:r>
            <a:r>
              <a:rPr lang="en-US" sz="3200" dirty="0"/>
              <a:t> </a:t>
            </a:r>
            <a:r>
              <a:rPr lang="en-US" sz="3200" dirty="0" err="1" smtClean="0"/>
              <a:t>procedurali</a:t>
            </a: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storie</a:t>
            </a:r>
            <a:r>
              <a:rPr lang="en-US" sz="3200" dirty="0" smtClean="0"/>
              <a:t> </a:t>
            </a:r>
            <a:r>
              <a:rPr lang="en-US" sz="3200" dirty="0"/>
              <a:t>/</a:t>
            </a:r>
            <a:r>
              <a:rPr lang="en-US" sz="3200" dirty="0" err="1"/>
              <a:t>biografie</a:t>
            </a:r>
            <a:r>
              <a:rPr lang="en-US" sz="3200" dirty="0"/>
              <a:t> </a:t>
            </a:r>
            <a:r>
              <a:rPr lang="en-US" sz="3200" dirty="0" smtClean="0"/>
              <a:t>cognitive</a:t>
            </a: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mosse</a:t>
            </a:r>
            <a:r>
              <a:rPr lang="en-US" sz="3200" dirty="0" smtClean="0"/>
              <a:t> </a:t>
            </a:r>
            <a:r>
              <a:rPr lang="en-US" sz="3200" dirty="0"/>
              <a:t>cognitive e </a:t>
            </a:r>
            <a:r>
              <a:rPr lang="en-US" sz="3200" dirty="0" smtClean="0"/>
              <a:t>metacognitive</a:t>
            </a: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momenti</a:t>
            </a:r>
            <a:r>
              <a:rPr lang="en-US" sz="3200" dirty="0" smtClean="0"/>
              <a:t> </a:t>
            </a:r>
            <a:r>
              <a:rPr lang="en-US" sz="3200" dirty="0"/>
              <a:t>di </a:t>
            </a:r>
            <a:r>
              <a:rPr lang="en-US" sz="3200" dirty="0" err="1"/>
              <a:t>cooperazione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vari</a:t>
            </a:r>
            <a:r>
              <a:rPr lang="en-US" sz="3200" dirty="0"/>
              <a:t> </a:t>
            </a:r>
            <a:r>
              <a:rPr lang="en-US" sz="3200" dirty="0" err="1"/>
              <a:t>apporti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smtClean="0"/>
              <a:t>discipline</a:t>
            </a: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attività</a:t>
            </a:r>
            <a:r>
              <a:rPr lang="en-US" sz="3200" dirty="0" smtClean="0"/>
              <a:t> </a:t>
            </a:r>
            <a:r>
              <a:rPr lang="en-US" sz="3200" dirty="0"/>
              <a:t>di </a:t>
            </a:r>
            <a:r>
              <a:rPr lang="en-US" sz="3200" dirty="0" err="1"/>
              <a:t>approntamento</a:t>
            </a:r>
            <a:r>
              <a:rPr lang="en-US" sz="3200" dirty="0"/>
              <a:t> di </a:t>
            </a:r>
            <a:r>
              <a:rPr lang="en-US" sz="3200" dirty="0" err="1"/>
              <a:t>materiali</a:t>
            </a:r>
            <a:r>
              <a:rPr lang="en-US" sz="3200" dirty="0"/>
              <a:t> e di </a:t>
            </a:r>
            <a:r>
              <a:rPr lang="en-US" sz="3200" dirty="0" err="1"/>
              <a:t>strumenti</a:t>
            </a:r>
            <a:r>
              <a:rPr lang="en-US" sz="3200" dirty="0"/>
              <a:t> ‘</a:t>
            </a:r>
            <a:r>
              <a:rPr lang="en-US" sz="3200" dirty="0" err="1"/>
              <a:t>utili</a:t>
            </a:r>
            <a:r>
              <a:rPr lang="en-US" sz="3200" dirty="0"/>
              <a:t>’.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4136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00" y="352425"/>
            <a:ext cx="9782799" cy="552450"/>
          </a:xfrm>
        </p:spPr>
        <p:txBody>
          <a:bodyPr/>
          <a:lstStyle/>
          <a:p>
            <a:pPr algn="ctr"/>
            <a:r>
              <a:rPr lang="en-US" dirty="0" err="1"/>
              <a:t>passaggi</a:t>
            </a:r>
            <a:r>
              <a:rPr lang="en-US" dirty="0"/>
              <a:t> per </a:t>
            </a:r>
            <a:r>
              <a:rPr lang="en-US" dirty="0" err="1"/>
              <a:t>acquisire</a:t>
            </a:r>
            <a:r>
              <a:rPr lang="en-US" dirty="0"/>
              <a:t> </a:t>
            </a:r>
            <a:r>
              <a:rPr lang="en-US" dirty="0" err="1"/>
              <a:t>competenze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900" y="1419225"/>
            <a:ext cx="10439400" cy="630942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83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i="1" dirty="0" err="1"/>
              <a:t>Saperi</a:t>
            </a:r>
            <a:r>
              <a:rPr lang="en-US" sz="2800" i="1" dirty="0"/>
              <a:t> </a:t>
            </a:r>
            <a:r>
              <a:rPr lang="en-US" sz="2800" i="1" dirty="0" err="1" smtClean="0"/>
              <a:t>naturali</a:t>
            </a:r>
            <a:r>
              <a:rPr lang="en-US" sz="2800" i="1" dirty="0"/>
              <a:t> </a:t>
            </a:r>
            <a:r>
              <a:rPr lang="en-US" sz="2800" dirty="0" smtClean="0"/>
              <a:t>per </a:t>
            </a:r>
            <a:r>
              <a:rPr lang="en-US" sz="2800" dirty="0" err="1"/>
              <a:t>ri-conoscere</a:t>
            </a:r>
            <a:r>
              <a:rPr lang="en-US" sz="2800" dirty="0"/>
              <a:t> </a:t>
            </a:r>
            <a:r>
              <a:rPr lang="en-US" sz="2800" dirty="0" err="1"/>
              <a:t>quello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già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sull’argomento</a:t>
            </a:r>
            <a:r>
              <a:rPr lang="en-US" sz="2800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il</a:t>
            </a:r>
            <a:r>
              <a:rPr lang="en-US" sz="2800" i="1" dirty="0"/>
              <a:t> </a:t>
            </a:r>
            <a:r>
              <a:rPr lang="en-US" sz="2800" i="1" dirty="0" smtClean="0"/>
              <a:t>Mapping </a:t>
            </a:r>
            <a:r>
              <a:rPr lang="en-US" sz="2800" dirty="0" smtClean="0"/>
              <a:t>utile </a:t>
            </a:r>
            <a:r>
              <a:rPr lang="en-US" sz="2800" dirty="0"/>
              <a:t>a </a:t>
            </a:r>
            <a:r>
              <a:rPr lang="en-US" sz="2800" dirty="0" err="1"/>
              <a:t>fissare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modi</a:t>
            </a:r>
            <a:r>
              <a:rPr lang="en-US" sz="2800" dirty="0"/>
              <a:t> di </a:t>
            </a:r>
            <a:r>
              <a:rPr lang="en-US" sz="2800" dirty="0" err="1"/>
              <a:t>apprendere</a:t>
            </a:r>
            <a:r>
              <a:rPr lang="en-US" sz="2800" dirty="0"/>
              <a:t> </a:t>
            </a:r>
            <a:r>
              <a:rPr lang="en-US" sz="2800" dirty="0" err="1"/>
              <a:t>ciò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deve</a:t>
            </a:r>
            <a:r>
              <a:rPr lang="en-US" sz="2800" dirty="0"/>
              <a:t> </a:t>
            </a:r>
            <a:r>
              <a:rPr lang="en-US" sz="2800" dirty="0" err="1"/>
              <a:t>sapere</a:t>
            </a:r>
            <a:r>
              <a:rPr lang="en-US" sz="2800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l’ </a:t>
            </a:r>
            <a:r>
              <a:rPr lang="en-US" sz="2800" i="1" dirty="0" err="1"/>
              <a:t>Applicazione</a:t>
            </a:r>
            <a:r>
              <a:rPr lang="en-US" sz="2800" i="1" dirty="0"/>
              <a:t>	</a:t>
            </a:r>
            <a:r>
              <a:rPr lang="en-US" sz="2800" dirty="0"/>
              <a:t>di </a:t>
            </a:r>
            <a:r>
              <a:rPr lang="en-US" sz="2800" dirty="0" err="1"/>
              <a:t>tutto</a:t>
            </a:r>
            <a:r>
              <a:rPr lang="en-US" sz="2800" dirty="0"/>
              <a:t> </a:t>
            </a:r>
            <a:r>
              <a:rPr lang="en-US" sz="2800" dirty="0" err="1"/>
              <a:t>quello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è </a:t>
            </a:r>
            <a:r>
              <a:rPr lang="en-US" sz="2800" dirty="0" err="1"/>
              <a:t>imparato</a:t>
            </a:r>
            <a:r>
              <a:rPr lang="en-US" sz="2800" dirty="0"/>
              <a:t> in </a:t>
            </a:r>
            <a:r>
              <a:rPr lang="en-US" sz="2800" dirty="0" err="1"/>
              <a:t>contesti</a:t>
            </a:r>
            <a:r>
              <a:rPr lang="en-US" sz="2800" dirty="0"/>
              <a:t> </a:t>
            </a:r>
            <a:r>
              <a:rPr lang="en-US" sz="2800" dirty="0" err="1"/>
              <a:t>noti</a:t>
            </a:r>
            <a:r>
              <a:rPr lang="en-US" sz="2800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il</a:t>
            </a:r>
            <a:r>
              <a:rPr lang="en-US" sz="2800" i="1" dirty="0"/>
              <a:t> </a:t>
            </a:r>
            <a:r>
              <a:rPr lang="en-US" sz="2800" i="1" dirty="0" err="1" smtClean="0"/>
              <a:t>Trasferire</a:t>
            </a:r>
            <a:r>
              <a:rPr lang="en-US" sz="2800" i="1" dirty="0"/>
              <a:t> </a:t>
            </a:r>
            <a:r>
              <a:rPr lang="en-US" sz="2800" dirty="0" smtClean="0"/>
              <a:t>‘</a:t>
            </a:r>
            <a:r>
              <a:rPr lang="en-US" sz="2800" dirty="0" err="1" smtClean="0"/>
              <a:t>sapere</a:t>
            </a:r>
            <a:r>
              <a:rPr lang="en-US" sz="2800" dirty="0" smtClean="0"/>
              <a:t> </a:t>
            </a:r>
            <a:r>
              <a:rPr lang="en-US" sz="2800" dirty="0"/>
              <a:t>e </a:t>
            </a:r>
            <a:r>
              <a:rPr lang="en-US" sz="2800" dirty="0" err="1"/>
              <a:t>saper</a:t>
            </a:r>
            <a:r>
              <a:rPr lang="en-US" sz="2800" dirty="0"/>
              <a:t> </a:t>
            </a:r>
            <a:r>
              <a:rPr lang="en-US" sz="2800" dirty="0" err="1"/>
              <a:t>agire</a:t>
            </a:r>
            <a:r>
              <a:rPr lang="en-US" sz="2800" dirty="0"/>
              <a:t>’ </a:t>
            </a:r>
            <a:r>
              <a:rPr lang="en-US" sz="2800" dirty="0" err="1"/>
              <a:t>intenzionalmente</a:t>
            </a:r>
            <a:r>
              <a:rPr lang="en-US" sz="2800" dirty="0"/>
              <a:t> in </a:t>
            </a:r>
            <a:r>
              <a:rPr lang="en-US" sz="2800" dirty="0" err="1"/>
              <a:t>contesti</a:t>
            </a:r>
            <a:r>
              <a:rPr lang="en-US" sz="2800" dirty="0"/>
              <a:t> </a:t>
            </a:r>
            <a:r>
              <a:rPr lang="en-US" sz="2800" dirty="0" err="1"/>
              <a:t>diversi</a:t>
            </a:r>
            <a:r>
              <a:rPr lang="en-US" sz="2800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il</a:t>
            </a:r>
            <a:r>
              <a:rPr lang="en-US" sz="2800" i="1" dirty="0"/>
              <a:t> </a:t>
            </a:r>
            <a:r>
              <a:rPr lang="en-US" sz="2800" i="1" dirty="0" err="1" smtClean="0"/>
              <a:t>Ricostruire</a:t>
            </a:r>
            <a:r>
              <a:rPr lang="en-US" sz="2800" i="1" dirty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/>
              <a:t>percorso</a:t>
            </a:r>
            <a:r>
              <a:rPr lang="en-US" sz="2800" dirty="0"/>
              <a:t> </a:t>
            </a:r>
            <a:r>
              <a:rPr lang="en-US" sz="2800" dirty="0" err="1"/>
              <a:t>svolto</a:t>
            </a:r>
            <a:r>
              <a:rPr lang="en-US" sz="2800" dirty="0"/>
              <a:t>: </a:t>
            </a:r>
            <a:r>
              <a:rPr lang="en-US" sz="2800" dirty="0" err="1"/>
              <a:t>giustificare</a:t>
            </a:r>
            <a:r>
              <a:rPr lang="en-US" sz="2800" dirty="0"/>
              <a:t> le </a:t>
            </a:r>
            <a:r>
              <a:rPr lang="en-US" sz="2800" dirty="0" err="1"/>
              <a:t>scelte</a:t>
            </a:r>
            <a:r>
              <a:rPr lang="en-US" sz="2800" dirty="0"/>
              <a:t>, </a:t>
            </a:r>
            <a:r>
              <a:rPr lang="en-US" sz="2800" dirty="0" err="1"/>
              <a:t>descrivere</a:t>
            </a:r>
            <a:r>
              <a:rPr lang="en-US" sz="2800" dirty="0"/>
              <a:t>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 smtClean="0"/>
              <a:t>modello</a:t>
            </a:r>
            <a:r>
              <a:rPr lang="en-US" sz="2800" dirty="0"/>
              <a:t> </a:t>
            </a:r>
            <a:r>
              <a:rPr lang="en-US" sz="2800" dirty="0" smtClean="0"/>
              <a:t>di </a:t>
            </a:r>
            <a:r>
              <a:rPr lang="en-US" sz="2800" dirty="0" err="1"/>
              <a:t>riferimento</a:t>
            </a:r>
            <a:r>
              <a:rPr lang="en-US" sz="2800" dirty="0"/>
              <a:t>, le procedure da </a:t>
            </a:r>
            <a:r>
              <a:rPr lang="en-US" sz="2800" dirty="0" err="1"/>
              <a:t>adottare</a:t>
            </a:r>
            <a:r>
              <a:rPr lang="en-US" sz="2800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il</a:t>
            </a:r>
            <a:r>
              <a:rPr lang="en-US" sz="2800" i="1" dirty="0"/>
              <a:t> </a:t>
            </a:r>
            <a:r>
              <a:rPr lang="en-US" sz="2800" i="1" dirty="0" err="1"/>
              <a:t>Ricavare</a:t>
            </a:r>
            <a:r>
              <a:rPr lang="en-US" sz="2800" i="1" dirty="0"/>
              <a:t> </a:t>
            </a:r>
            <a:r>
              <a:rPr lang="en-US" sz="2800" i="1" dirty="0" err="1" smtClean="0"/>
              <a:t>regole</a:t>
            </a:r>
            <a:r>
              <a:rPr lang="en-US" sz="2800" i="1" dirty="0"/>
              <a:t> </a:t>
            </a:r>
            <a:r>
              <a:rPr lang="en-US" sz="2800" dirty="0" smtClean="0"/>
              <a:t>di </a:t>
            </a:r>
            <a:r>
              <a:rPr lang="en-US" sz="2800" dirty="0" err="1"/>
              <a:t>carattere</a:t>
            </a:r>
            <a:r>
              <a:rPr lang="en-US" sz="2800" dirty="0"/>
              <a:t> </a:t>
            </a:r>
            <a:r>
              <a:rPr lang="en-US" sz="2800" dirty="0" err="1"/>
              <a:t>generale</a:t>
            </a:r>
            <a:r>
              <a:rPr lang="en-US" sz="2800" dirty="0"/>
              <a:t>, </a:t>
            </a:r>
            <a:r>
              <a:rPr lang="en-US" sz="2800" dirty="0" err="1"/>
              <a:t>trasferibili</a:t>
            </a:r>
            <a:r>
              <a:rPr lang="en-US" sz="2800" dirty="0"/>
              <a:t> in </a:t>
            </a:r>
            <a:r>
              <a:rPr lang="en-US" sz="2800" dirty="0" err="1"/>
              <a:t>contesti</a:t>
            </a:r>
            <a:r>
              <a:rPr lang="en-US" sz="2800" dirty="0"/>
              <a:t> e </a:t>
            </a:r>
            <a:r>
              <a:rPr lang="en-US" sz="2800" dirty="0" err="1"/>
              <a:t>ambiti</a:t>
            </a:r>
            <a:r>
              <a:rPr lang="en-US" sz="2800" dirty="0"/>
              <a:t> </a:t>
            </a:r>
            <a:r>
              <a:rPr lang="en-US" sz="2800" dirty="0" err="1"/>
              <a:t>diversi</a:t>
            </a:r>
            <a:r>
              <a:rPr lang="en-US" sz="2800" dirty="0"/>
              <a:t> </a:t>
            </a:r>
            <a:r>
              <a:rPr lang="en-US" sz="1400" dirty="0"/>
              <a:t>(</a:t>
            </a:r>
            <a:r>
              <a:rPr lang="en-US" sz="1400" i="1" dirty="0" err="1"/>
              <a:t>Margiotta</a:t>
            </a:r>
            <a:r>
              <a:rPr lang="en-US" sz="1400" i="1" dirty="0"/>
              <a:t> – 1997)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0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5100" y="123825"/>
            <a:ext cx="10134600" cy="7294305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25000">
                <a:srgbClr val="21D6E0"/>
              </a:gs>
              <a:gs pos="83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n-US" sz="2400" b="1" dirty="0" smtClean="0">
                <a:latin typeface="Century Gothic" panose="020B0502020202020204" pitchFamily="34" charset="0"/>
              </a:rPr>
              <a:t>I 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procedimenti</a:t>
            </a:r>
            <a:r>
              <a:rPr lang="en-US" sz="2400" b="1" dirty="0" smtClean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della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didattica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significativi</a:t>
            </a:r>
            <a:r>
              <a:rPr lang="en-US" sz="2400" dirty="0" smtClean="0">
                <a:latin typeface="Century Gothic" panose="020B0502020202020204" pitchFamily="34" charset="0"/>
              </a:rPr>
              <a:t> se </a:t>
            </a:r>
            <a:r>
              <a:rPr lang="en-US" sz="2400" dirty="0" err="1" smtClean="0">
                <a:latin typeface="Century Gothic" panose="020B0502020202020204" pitchFamily="34" charset="0"/>
              </a:rPr>
              <a:t>sono</a:t>
            </a:r>
            <a:r>
              <a:rPr lang="en-US" sz="2400" dirty="0" smtClean="0">
                <a:latin typeface="Century Gothic" panose="020B0502020202020204" pitchFamily="34" charset="0"/>
              </a:rPr>
              <a:t>:</a:t>
            </a: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Century Gothic" panose="020B0502020202020204" pitchFamily="34" charset="0"/>
              </a:rPr>
              <a:t>costruttivi</a:t>
            </a:r>
            <a:r>
              <a:rPr lang="en-US" sz="2400" i="1" dirty="0" smtClean="0">
                <a:latin typeface="Century Gothic" panose="020B0502020202020204" pitchFamily="34" charset="0"/>
              </a:rPr>
              <a:t>  </a:t>
            </a:r>
            <a:r>
              <a:rPr lang="en-US" sz="2400" dirty="0" smtClean="0">
                <a:latin typeface="Century Gothic" panose="020B0502020202020204" pitchFamily="34" charset="0"/>
              </a:rPr>
              <a:t>(</a:t>
            </a:r>
            <a:r>
              <a:rPr lang="en-US" sz="2400" dirty="0" err="1">
                <a:latin typeface="Century Gothic" panose="020B0502020202020204" pitchFamily="34" charset="0"/>
              </a:rPr>
              <a:t>quando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il</a:t>
            </a:r>
            <a:r>
              <a:rPr lang="en-US" sz="2400" dirty="0">
                <a:latin typeface="Century Gothic" panose="020B0502020202020204" pitchFamily="34" charset="0"/>
              </a:rPr>
              <a:t> ‘</a:t>
            </a:r>
            <a:r>
              <a:rPr lang="en-US" sz="2400" dirty="0" err="1">
                <a:latin typeface="Century Gothic" panose="020B0502020202020204" pitchFamily="34" charset="0"/>
              </a:rPr>
              <a:t>nuovo</a:t>
            </a:r>
            <a:r>
              <a:rPr lang="en-US" sz="2400" dirty="0">
                <a:latin typeface="Century Gothic" panose="020B0502020202020204" pitchFamily="34" charset="0"/>
              </a:rPr>
              <a:t>’ </a:t>
            </a:r>
            <a:r>
              <a:rPr lang="en-US" sz="2400" dirty="0" err="1">
                <a:latin typeface="Century Gothic" panose="020B0502020202020204" pitchFamily="34" charset="0"/>
              </a:rPr>
              <a:t>entra</a:t>
            </a:r>
            <a:r>
              <a:rPr lang="en-US" sz="2400" dirty="0">
                <a:latin typeface="Century Gothic" panose="020B0502020202020204" pitchFamily="34" charset="0"/>
              </a:rPr>
              <a:t> in </a:t>
            </a:r>
            <a:r>
              <a:rPr lang="en-US" sz="2400" dirty="0" err="1">
                <a:latin typeface="Century Gothic" panose="020B0502020202020204" pitchFamily="34" charset="0"/>
              </a:rPr>
              <a:t>contatto</a:t>
            </a:r>
            <a:r>
              <a:rPr lang="en-US" sz="2400" dirty="0">
                <a:latin typeface="Century Gothic" panose="020B0502020202020204" pitchFamily="34" charset="0"/>
              </a:rPr>
              <a:t> con </a:t>
            </a:r>
            <a:r>
              <a:rPr lang="en-US" sz="2400" dirty="0" err="1">
                <a:latin typeface="Century Gothic" panose="020B0502020202020204" pitchFamily="34" charset="0"/>
              </a:rPr>
              <a:t>il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già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noto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400" i="1" dirty="0" err="1" smtClean="0">
                <a:latin typeface="Century Gothic" panose="020B0502020202020204" pitchFamily="34" charset="0"/>
              </a:rPr>
              <a:t>attivi</a:t>
            </a:r>
            <a:r>
              <a:rPr lang="en-US" sz="2400" i="1" dirty="0">
                <a:latin typeface="Century Gothic" panose="020B0502020202020204" pitchFamily="34" charset="0"/>
              </a:rPr>
              <a:t>	</a:t>
            </a:r>
            <a:r>
              <a:rPr lang="en-US" sz="2400" i="1" dirty="0" smtClean="0">
                <a:latin typeface="Century Gothic" panose="020B0502020202020204" pitchFamily="34" charset="0"/>
              </a:rPr>
              <a:t>   </a:t>
            </a:r>
            <a:r>
              <a:rPr lang="en-US" sz="2400" dirty="0" smtClean="0">
                <a:latin typeface="Century Gothic" panose="020B0502020202020204" pitchFamily="34" charset="0"/>
              </a:rPr>
              <a:t>(</a:t>
            </a:r>
            <a:r>
              <a:rPr lang="en-US" sz="2400" dirty="0" err="1">
                <a:latin typeface="Century Gothic" panose="020B0502020202020204" pitchFamily="34" charset="0"/>
              </a:rPr>
              <a:t>cioè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consapevoli</a:t>
            </a:r>
            <a:r>
              <a:rPr lang="en-US" sz="2400" dirty="0">
                <a:latin typeface="Century Gothic" panose="020B0502020202020204" pitchFamily="34" charset="0"/>
              </a:rPr>
              <a:t> e </a:t>
            </a:r>
            <a:r>
              <a:rPr lang="en-US" sz="2400" dirty="0" err="1">
                <a:latin typeface="Century Gothic" panose="020B0502020202020204" pitchFamily="34" charset="0"/>
              </a:rPr>
              <a:t>responsabili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</a:p>
          <a:p>
            <a:pPr marL="342900" lvl="0" indent="-342900">
              <a:buFontTx/>
              <a:buChar char="-"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400" i="1" dirty="0" err="1" smtClean="0">
                <a:latin typeface="Century Gothic" panose="020B0502020202020204" pitchFamily="34" charset="0"/>
              </a:rPr>
              <a:t>collaborativi</a:t>
            </a:r>
            <a:r>
              <a:rPr lang="en-US" sz="2400" i="1" dirty="0">
                <a:latin typeface="Century Gothic" panose="020B0502020202020204" pitchFamily="34" charset="0"/>
              </a:rPr>
              <a:t>	</a:t>
            </a:r>
            <a:r>
              <a:rPr lang="en-US" sz="2400" dirty="0">
                <a:latin typeface="Century Gothic" panose="020B0502020202020204" pitchFamily="34" charset="0"/>
              </a:rPr>
              <a:t>(chi </a:t>
            </a:r>
            <a:r>
              <a:rPr lang="en-US" sz="2400" dirty="0" err="1">
                <a:latin typeface="Century Gothic" panose="020B0502020202020204" pitchFamily="34" charset="0"/>
              </a:rPr>
              <a:t>apprende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lavora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sempre</a:t>
            </a:r>
            <a:r>
              <a:rPr lang="en-US" sz="2400" dirty="0">
                <a:latin typeface="Century Gothic" panose="020B0502020202020204" pitchFamily="34" charset="0"/>
              </a:rPr>
              <a:t> con </a:t>
            </a:r>
            <a:r>
              <a:rPr lang="en-US" sz="2400" dirty="0" err="1">
                <a:latin typeface="Century Gothic" panose="020B0502020202020204" pitchFamily="34" charset="0"/>
              </a:rPr>
              <a:t>gli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altri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</a:p>
          <a:p>
            <a:pPr marL="342900" lvl="0" indent="-342900">
              <a:buFontTx/>
              <a:buChar char="-"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400" i="1" dirty="0" err="1" smtClean="0">
                <a:latin typeface="Century Gothic" panose="020B0502020202020204" pitchFamily="34" charset="0"/>
              </a:rPr>
              <a:t>intenzionali</a:t>
            </a:r>
            <a:r>
              <a:rPr lang="en-US" sz="2400" i="1" dirty="0">
                <a:latin typeface="Century Gothic" panose="020B0502020202020204" pitchFamily="34" charset="0"/>
              </a:rPr>
              <a:t>	</a:t>
            </a:r>
            <a:r>
              <a:rPr lang="en-US" sz="2400" i="1" dirty="0" smtClean="0">
                <a:latin typeface="Century Gothic" panose="020B0502020202020204" pitchFamily="34" charset="0"/>
              </a:rPr>
              <a:t>  </a:t>
            </a:r>
            <a:r>
              <a:rPr lang="en-US" sz="2400" dirty="0" smtClean="0">
                <a:latin typeface="Century Gothic" panose="020B0502020202020204" pitchFamily="34" charset="0"/>
              </a:rPr>
              <a:t>(</a:t>
            </a:r>
            <a:r>
              <a:rPr lang="en-US" sz="2400" dirty="0">
                <a:latin typeface="Century Gothic" panose="020B0502020202020204" pitchFamily="34" charset="0"/>
              </a:rPr>
              <a:t>per </a:t>
            </a:r>
            <a:r>
              <a:rPr lang="en-US" sz="2400" dirty="0" err="1">
                <a:latin typeface="Century Gothic" panose="020B0502020202020204" pitchFamily="34" charset="0"/>
              </a:rPr>
              <a:t>perseguire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obiettivi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motivati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</a:p>
          <a:p>
            <a:pPr marL="342900" lvl="0" indent="-342900">
              <a:buFontTx/>
              <a:buChar char="-"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400" i="1" dirty="0" err="1" smtClean="0">
                <a:latin typeface="Century Gothic" panose="020B0502020202020204" pitchFamily="34" charset="0"/>
              </a:rPr>
              <a:t>conversazionali</a:t>
            </a:r>
            <a:r>
              <a:rPr lang="en-US" sz="2400" i="1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(</a:t>
            </a:r>
            <a:r>
              <a:rPr lang="en-US" sz="2400" dirty="0" err="1">
                <a:latin typeface="Century Gothic" panose="020B0502020202020204" pitchFamily="34" charset="0"/>
              </a:rPr>
              <a:t>centrati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sulla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dimensione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dialogica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</a:p>
          <a:p>
            <a:pPr marL="342900" lvl="0" indent="-342900">
              <a:buFontTx/>
              <a:buChar char="-"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400" i="1" dirty="0" err="1" smtClean="0">
                <a:latin typeface="Century Gothic" panose="020B0502020202020204" pitchFamily="34" charset="0"/>
              </a:rPr>
              <a:t>riflessivi</a:t>
            </a:r>
            <a:r>
              <a:rPr lang="en-US" sz="2400" i="1" dirty="0">
                <a:latin typeface="Century Gothic" panose="020B0502020202020204" pitchFamily="34" charset="0"/>
              </a:rPr>
              <a:t>	</a:t>
            </a:r>
            <a:r>
              <a:rPr lang="en-US" sz="2400" dirty="0">
                <a:latin typeface="Century Gothic" panose="020B0502020202020204" pitchFamily="34" charset="0"/>
              </a:rPr>
              <a:t>(</a:t>
            </a:r>
            <a:r>
              <a:rPr lang="en-US" sz="2400" dirty="0" err="1">
                <a:latin typeface="Century Gothic" panose="020B0502020202020204" pitchFamily="34" charset="0"/>
              </a:rPr>
              <a:t>quando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inducono</a:t>
            </a:r>
            <a:r>
              <a:rPr lang="en-US" sz="2400" dirty="0">
                <a:latin typeface="Century Gothic" panose="020B0502020202020204" pitchFamily="34" charset="0"/>
              </a:rPr>
              <a:t> al </a:t>
            </a:r>
            <a:r>
              <a:rPr lang="en-US" sz="2400" dirty="0" err="1">
                <a:latin typeface="Century Gothic" panose="020B0502020202020204" pitchFamily="34" charset="0"/>
              </a:rPr>
              <a:t>ripensamento</a:t>
            </a:r>
            <a:r>
              <a:rPr lang="en-US" sz="2400" dirty="0">
                <a:latin typeface="Century Gothic" panose="020B0502020202020204" pitchFamily="34" charset="0"/>
              </a:rPr>
              <a:t> sui </a:t>
            </a:r>
            <a:r>
              <a:rPr lang="en-US" sz="2400" dirty="0" err="1">
                <a:latin typeface="Century Gothic" panose="020B0502020202020204" pitchFamily="34" charset="0"/>
              </a:rPr>
              <a:t>processi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svolti</a:t>
            </a:r>
            <a:r>
              <a:rPr lang="en-US" sz="2400" dirty="0">
                <a:latin typeface="Century Gothic" panose="020B0502020202020204" pitchFamily="34" charset="0"/>
              </a:rPr>
              <a:t>)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lvl="0" indent="-342900">
              <a:buFontTx/>
              <a:buChar char="-"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400" i="1" dirty="0" err="1" smtClean="0">
                <a:latin typeface="Century Gothic" panose="020B0502020202020204" pitchFamily="34" charset="0"/>
              </a:rPr>
              <a:t>contestualizzati</a:t>
            </a:r>
            <a:r>
              <a:rPr lang="en-US" sz="2400" i="1" dirty="0" smtClean="0">
                <a:latin typeface="Century Gothic" panose="020B0502020202020204" pitchFamily="34" charset="0"/>
              </a:rPr>
              <a:t>  </a:t>
            </a:r>
            <a:r>
              <a:rPr lang="en-US" sz="2400" dirty="0" err="1" smtClean="0">
                <a:latin typeface="Century Gothic" panose="020B0502020202020204" pitchFamily="34" charset="0"/>
              </a:rPr>
              <a:t>cioè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calati</a:t>
            </a:r>
            <a:r>
              <a:rPr lang="en-US" sz="2400" dirty="0">
                <a:latin typeface="Century Gothic" panose="020B0502020202020204" pitchFamily="34" charset="0"/>
              </a:rPr>
              <a:t> in </a:t>
            </a:r>
            <a:r>
              <a:rPr lang="en-US" sz="2400" dirty="0" err="1">
                <a:latin typeface="Century Gothic" panose="020B0502020202020204" pitchFamily="34" charset="0"/>
              </a:rPr>
              <a:t>una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comunità</a:t>
            </a:r>
            <a:r>
              <a:rPr lang="en-US" sz="2400" dirty="0">
                <a:latin typeface="Century Gothic" panose="020B0502020202020204" pitchFamily="34" charset="0"/>
              </a:rPr>
              <a:t> di </a:t>
            </a:r>
            <a:r>
              <a:rPr lang="en-US" sz="2400" dirty="0" err="1" smtClean="0">
                <a:latin typeface="Century Gothic" panose="020B0502020202020204" pitchFamily="34" charset="0"/>
              </a:rPr>
              <a:t>apprendimento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 dirty="0" smtClean="0">
                <a:latin typeface="Century Gothic" panose="020B0502020202020204" pitchFamily="34" charset="0"/>
              </a:rPr>
              <a:t>e </a:t>
            </a:r>
            <a:r>
              <a:rPr lang="en-US" sz="2400" dirty="0" err="1" smtClean="0">
                <a:latin typeface="Century Gothic" panose="020B0502020202020204" pitchFamily="34" charset="0"/>
              </a:rPr>
              <a:t>comportano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i="1" dirty="0" err="1">
                <a:latin typeface="Century Gothic" panose="020B0502020202020204" pitchFamily="34" charset="0"/>
              </a:rPr>
              <a:t>compiti</a:t>
            </a:r>
            <a:r>
              <a:rPr lang="en-US" sz="2400" i="1" dirty="0">
                <a:latin typeface="Century Gothic" panose="020B0502020202020204" pitchFamily="34" charset="0"/>
              </a:rPr>
              <a:t> e </a:t>
            </a:r>
            <a:r>
              <a:rPr lang="en-US" sz="2400" i="1" dirty="0" err="1">
                <a:latin typeface="Century Gothic" panose="020B0502020202020204" pitchFamily="34" charset="0"/>
              </a:rPr>
              <a:t>ruoli</a:t>
            </a:r>
            <a:r>
              <a:rPr lang="en-US" sz="2400" i="1" dirty="0">
                <a:latin typeface="Century Gothic" panose="020B0502020202020204" pitchFamily="34" charset="0"/>
              </a:rPr>
              <a:t> </a:t>
            </a:r>
            <a:r>
              <a:rPr lang="en-US" sz="2400" i="1" dirty="0" err="1">
                <a:latin typeface="Century Gothic" panose="020B0502020202020204" pitchFamily="34" charset="0"/>
              </a:rPr>
              <a:t>significativi</a:t>
            </a:r>
            <a:r>
              <a:rPr lang="en-US" sz="2400" i="1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per </a:t>
            </a:r>
            <a:r>
              <a:rPr lang="en-US" sz="2400" dirty="0" err="1">
                <a:latin typeface="Century Gothic" panose="020B0502020202020204" pitchFamily="34" charset="0"/>
              </a:rPr>
              <a:t>il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mondo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reale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mediati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da </a:t>
            </a:r>
            <a:r>
              <a:rPr lang="en-US" sz="2400" i="1" dirty="0" err="1">
                <a:latin typeface="Century Gothic" panose="020B0502020202020204" pitchFamily="34" charset="0"/>
              </a:rPr>
              <a:t>risorse</a:t>
            </a:r>
            <a:r>
              <a:rPr lang="en-US" sz="2400" i="1" dirty="0">
                <a:latin typeface="Century Gothic" panose="020B0502020202020204" pitchFamily="34" charset="0"/>
              </a:rPr>
              <a:t> e da </a:t>
            </a:r>
            <a:r>
              <a:rPr lang="en-US" sz="2400" i="1" dirty="0" err="1">
                <a:latin typeface="Century Gothic" panose="020B0502020202020204" pitchFamily="34" charset="0"/>
              </a:rPr>
              <a:t>sistemi</a:t>
            </a:r>
            <a:r>
              <a:rPr lang="en-US" sz="2400" i="1" dirty="0">
                <a:latin typeface="Century Gothic" panose="020B0502020202020204" pitchFamily="34" charset="0"/>
              </a:rPr>
              <a:t> </a:t>
            </a:r>
            <a:r>
              <a:rPr lang="en-US" sz="2400" i="1" dirty="0" err="1">
                <a:latin typeface="Century Gothic" panose="020B0502020202020204" pitchFamily="34" charset="0"/>
              </a:rPr>
              <a:t>simbolici</a:t>
            </a:r>
            <a:r>
              <a:rPr lang="en-US" sz="2400" i="1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tipici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dei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processi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interattivi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endParaRPr lang="it-IT" sz="2400" dirty="0">
              <a:latin typeface="Century Gothic" panose="020B0502020202020204" pitchFamily="34" charset="0"/>
            </a:endParaRPr>
          </a:p>
          <a:p>
            <a:pPr lvl="0"/>
            <a:r>
              <a:rPr lang="en-US" sz="2400" i="1" dirty="0" smtClean="0">
                <a:latin typeface="Century Gothic" panose="020B0502020202020204" pitchFamily="34" charset="0"/>
              </a:rPr>
              <a:t>- </a:t>
            </a:r>
            <a:r>
              <a:rPr lang="en-US" sz="2400" i="1" dirty="0" err="1" smtClean="0">
                <a:latin typeface="Century Gothic" panose="020B0502020202020204" pitchFamily="34" charset="0"/>
              </a:rPr>
              <a:t>verificabili</a:t>
            </a:r>
            <a:r>
              <a:rPr lang="en-US" sz="2400" i="1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ovvero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controllati</a:t>
            </a:r>
            <a:r>
              <a:rPr lang="en-US" sz="2400" dirty="0">
                <a:latin typeface="Century Gothic" panose="020B0502020202020204" pitchFamily="34" charset="0"/>
              </a:rPr>
              <a:t> da </a:t>
            </a:r>
            <a:r>
              <a:rPr lang="en-US" sz="2400" dirty="0" err="1">
                <a:latin typeface="Century Gothic" panose="020B0502020202020204" pitchFamily="34" charset="0"/>
              </a:rPr>
              <a:t>una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complesso</a:t>
            </a:r>
            <a:r>
              <a:rPr lang="en-US" sz="2400" dirty="0">
                <a:latin typeface="Century Gothic" panose="020B0502020202020204" pitchFamily="34" charset="0"/>
              </a:rPr>
              <a:t> di </a:t>
            </a:r>
            <a:r>
              <a:rPr lang="en-US" sz="2400" dirty="0" err="1">
                <a:latin typeface="Century Gothic" panose="020B0502020202020204" pitchFamily="34" charset="0"/>
              </a:rPr>
              <a:t>descrittori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formali</a:t>
            </a:r>
            <a:endParaRPr lang="it-IT" sz="2400" dirty="0">
              <a:latin typeface="Century Gothic" panose="020B0502020202020204" pitchFamily="34" charset="0"/>
            </a:endParaRPr>
          </a:p>
          <a:p>
            <a:r>
              <a:rPr lang="it-IT" dirty="0" smtClean="0"/>
              <a:t>-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2872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"/>
            <a:ext cx="10693400" cy="639341"/>
          </a:xfrm>
          <a:custGeom>
            <a:avLst/>
            <a:gdLst/>
            <a:ahLst/>
            <a:cxnLst/>
            <a:rect l="l" t="t" r="r" b="b"/>
            <a:pathLst>
              <a:path w="9144000" h="579755">
                <a:moveTo>
                  <a:pt x="0" y="579437"/>
                </a:moveTo>
                <a:lnTo>
                  <a:pt x="9144000" y="579437"/>
                </a:lnTo>
                <a:lnTo>
                  <a:pt x="91440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318" y="117272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Lo</a:t>
            </a:r>
            <a:r>
              <a:rPr spc="-80" dirty="0"/>
              <a:t> </a:t>
            </a:r>
            <a:r>
              <a:rPr spc="-6" dirty="0"/>
              <a:t>scaffolding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100" y="1309168"/>
            <a:ext cx="10363200" cy="373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 algn="just"/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Lo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scaffolding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(impalcatura), inteso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come</a:t>
            </a:r>
            <a:r>
              <a:rPr sz="2700" b="1" spc="-10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l’insieme  delle azioni del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docente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prima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durante l’attività,  </a:t>
            </a:r>
            <a:r>
              <a:rPr sz="2700" b="1" spc="-6" dirty="0" err="1">
                <a:solidFill>
                  <a:srgbClr val="800000"/>
                </a:solidFill>
                <a:latin typeface="Arial"/>
                <a:cs typeface="Arial"/>
              </a:rPr>
              <a:t>deve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6" dirty="0" err="1" smtClean="0">
                <a:solidFill>
                  <a:srgbClr val="800000"/>
                </a:solidFill>
                <a:latin typeface="Arial"/>
                <a:cs typeface="Arial"/>
              </a:rPr>
              <a:t>essere</a:t>
            </a:r>
            <a:r>
              <a:rPr lang="it-IT" sz="2700" b="1" spc="-6" dirty="0" smtClean="0">
                <a:solidFill>
                  <a:srgbClr val="800000"/>
                </a:solidFill>
                <a:latin typeface="Arial"/>
                <a:cs typeface="Arial"/>
              </a:rPr>
              <a:t> f</a:t>
            </a:r>
            <a:r>
              <a:rPr sz="2700" b="1" dirty="0" err="1" smtClean="0">
                <a:solidFill>
                  <a:srgbClr val="800000"/>
                </a:solidFill>
                <a:latin typeface="Arial"/>
                <a:cs typeface="Arial"/>
              </a:rPr>
              <a:t>orte</a:t>
            </a:r>
            <a:r>
              <a:rPr sz="27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700" b="1" spc="-5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 err="1" smtClean="0">
                <a:solidFill>
                  <a:srgbClr val="800000"/>
                </a:solidFill>
                <a:latin typeface="Arial"/>
                <a:cs typeface="Arial"/>
              </a:rPr>
              <a:t>strutturato</a:t>
            </a:r>
            <a:r>
              <a:rPr sz="2700" b="1" dirty="0" smtClean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lang="it-IT" sz="2700" dirty="0">
              <a:latin typeface="Arial"/>
              <a:cs typeface="Arial"/>
            </a:endParaRPr>
          </a:p>
          <a:p>
            <a:pPr marL="471688" marR="5795" indent="-457200">
              <a:buFont typeface="Arial" panose="020B0604020202020204" pitchFamily="34" charset="0"/>
              <a:buChar char="•"/>
            </a:pPr>
            <a:r>
              <a:rPr sz="2700" b="1" spc="-6" dirty="0" err="1" smtClean="0">
                <a:solidFill>
                  <a:srgbClr val="800000"/>
                </a:solidFill>
                <a:latin typeface="Arial"/>
                <a:cs typeface="Arial"/>
              </a:rPr>
              <a:t>norme</a:t>
            </a:r>
            <a:r>
              <a:rPr sz="2700" b="1" spc="-6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cooperative </a:t>
            </a:r>
            <a:endParaRPr lang="it-IT" sz="2700" b="1" spc="-6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471688" marR="5795" indent="-457200">
              <a:buFont typeface="Arial" panose="020B0604020202020204" pitchFamily="34" charset="0"/>
              <a:buChar char="•"/>
            </a:pPr>
            <a:r>
              <a:rPr sz="2700" b="1" spc="-6" dirty="0" smtClean="0">
                <a:solidFill>
                  <a:srgbClr val="800000"/>
                </a:solidFill>
                <a:latin typeface="Arial"/>
                <a:cs typeface="Arial"/>
              </a:rPr>
              <a:t>precise  </a:t>
            </a:r>
            <a:r>
              <a:rPr sz="2700" b="1" spc="-6" dirty="0" err="1" smtClean="0">
                <a:solidFill>
                  <a:srgbClr val="800000"/>
                </a:solidFill>
                <a:latin typeface="Arial"/>
                <a:cs typeface="Arial"/>
              </a:rPr>
              <a:t>regole</a:t>
            </a:r>
            <a:r>
              <a:rPr sz="2700" b="1" spc="-6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6" dirty="0" err="1" smtClean="0">
                <a:solidFill>
                  <a:srgbClr val="800000"/>
                </a:solidFill>
                <a:latin typeface="Arial"/>
                <a:cs typeface="Arial"/>
              </a:rPr>
              <a:t>comportamentali</a:t>
            </a:r>
            <a:r>
              <a:rPr sz="2700" b="1" spc="-6" dirty="0" smtClean="0">
                <a:solidFill>
                  <a:srgbClr val="800000"/>
                </a:solidFill>
                <a:latin typeface="Arial"/>
                <a:cs typeface="Arial"/>
              </a:rPr>
              <a:t>  </a:t>
            </a:r>
            <a:endParaRPr lang="it-IT" sz="2700" b="1" spc="-6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471688" marR="5795" indent="-457200">
              <a:buFont typeface="Arial" panose="020B0604020202020204" pitchFamily="34" charset="0"/>
              <a:buChar char="•"/>
            </a:pPr>
            <a:r>
              <a:rPr sz="2700" b="1" dirty="0" err="1" smtClean="0">
                <a:solidFill>
                  <a:srgbClr val="800000"/>
                </a:solidFill>
                <a:latin typeface="Arial"/>
                <a:cs typeface="Arial"/>
              </a:rPr>
              <a:t>modalità</a:t>
            </a:r>
            <a:r>
              <a:rPr sz="27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d’uso di</a:t>
            </a:r>
            <a:r>
              <a:rPr sz="2700" b="1" spc="-17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 err="1">
                <a:solidFill>
                  <a:srgbClr val="800000"/>
                </a:solidFill>
                <a:latin typeface="Arial"/>
                <a:cs typeface="Arial"/>
              </a:rPr>
              <a:t>strumentazioni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  </a:t>
            </a:r>
            <a:endParaRPr lang="it-IT" sz="27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471688" marR="5795" indent="-457200">
              <a:buFont typeface="Arial" panose="020B0604020202020204" pitchFamily="34" charset="0"/>
              <a:buChar char="•"/>
            </a:pPr>
            <a:r>
              <a:rPr lang="it-IT" sz="2700" b="1" spc="-6" dirty="0" smtClean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700" b="1" spc="-6" dirty="0" err="1" smtClean="0">
                <a:solidFill>
                  <a:srgbClr val="800000"/>
                </a:solidFill>
                <a:latin typeface="Arial"/>
                <a:cs typeface="Arial"/>
              </a:rPr>
              <a:t>esponsabilizzazione</a:t>
            </a:r>
            <a:endParaRPr lang="it-IT" sz="2700" dirty="0">
              <a:latin typeface="Arial"/>
              <a:cs typeface="Arial"/>
            </a:endParaRPr>
          </a:p>
          <a:p>
            <a:pPr marL="471688" marR="5795" indent="-457200">
              <a:buFont typeface="Arial" panose="020B0604020202020204" pitchFamily="34" charset="0"/>
              <a:buChar char="•"/>
            </a:pPr>
            <a:r>
              <a:rPr sz="2700" b="1" spc="-6" dirty="0" err="1" smtClean="0">
                <a:solidFill>
                  <a:srgbClr val="800000"/>
                </a:solidFill>
                <a:latin typeface="Arial"/>
                <a:cs typeface="Arial"/>
              </a:rPr>
              <a:t>compiti</a:t>
            </a:r>
            <a:r>
              <a:rPr sz="2700" b="1" spc="-6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6" dirty="0" err="1">
                <a:solidFill>
                  <a:srgbClr val="800000"/>
                </a:solidFill>
                <a:latin typeface="Arial"/>
                <a:cs typeface="Arial"/>
              </a:rPr>
              <a:t>ed</a:t>
            </a:r>
            <a:r>
              <a:rPr sz="2700" b="1" spc="-8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 err="1" smtClean="0">
                <a:solidFill>
                  <a:srgbClr val="800000"/>
                </a:solidFill>
                <a:latin typeface="Arial"/>
                <a:cs typeface="Arial"/>
              </a:rPr>
              <a:t>attività</a:t>
            </a:r>
            <a:endParaRPr lang="it-IT" sz="2700" dirty="0">
              <a:latin typeface="Arial"/>
              <a:cs typeface="Arial"/>
            </a:endParaRPr>
          </a:p>
          <a:p>
            <a:pPr marL="471688" marR="5795" indent="-457200">
              <a:buFont typeface="Arial" panose="020B0604020202020204" pitchFamily="34" charset="0"/>
              <a:buChar char="•"/>
            </a:pPr>
            <a:r>
              <a:rPr sz="2700" b="1" dirty="0" smtClean="0">
                <a:solidFill>
                  <a:srgbClr val="800000"/>
                </a:solidFill>
                <a:latin typeface="Arial"/>
                <a:cs typeface="Arial"/>
              </a:rPr>
              <a:t>tempi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70031" y="5617945"/>
            <a:ext cx="1469600" cy="1346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3275" y="3837064"/>
            <a:ext cx="3997200" cy="3517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7500" y="5762625"/>
            <a:ext cx="6147220" cy="906842"/>
          </a:xfrm>
          <a:prstGeom prst="rect">
            <a:avLst/>
          </a:prstGeom>
          <a:solidFill>
            <a:srgbClr val="F9EAAF"/>
          </a:solidFill>
        </p:spPr>
        <p:txBody>
          <a:bodyPr vert="horz" wrap="square" lIns="0" tIns="44913" rIns="0" bIns="0" rtlCol="0">
            <a:spAutoFit/>
          </a:bodyPr>
          <a:lstStyle/>
          <a:p>
            <a:pPr marL="104315" marR="360755">
              <a:spcBef>
                <a:spcPts val="354"/>
              </a:spcBef>
            </a:pPr>
            <a:r>
              <a:rPr sz="2700" b="1" spc="-6" dirty="0">
                <a:solidFill>
                  <a:srgbClr val="003300"/>
                </a:solidFill>
                <a:latin typeface="Arial"/>
                <a:cs typeface="Arial"/>
              </a:rPr>
              <a:t>Dare spazio allo studente </a:t>
            </a:r>
            <a:r>
              <a:rPr sz="2700" b="1" dirty="0">
                <a:solidFill>
                  <a:srgbClr val="003300"/>
                </a:solidFill>
                <a:latin typeface="Arial"/>
                <a:cs typeface="Arial"/>
              </a:rPr>
              <a:t>agendo  più </a:t>
            </a:r>
            <a:r>
              <a:rPr sz="2700" b="1" spc="-6" dirty="0">
                <a:solidFill>
                  <a:srgbClr val="003300"/>
                </a:solidFill>
                <a:latin typeface="Arial"/>
                <a:cs typeface="Arial"/>
              </a:rPr>
              <a:t>pesantemente sul</a:t>
            </a:r>
            <a:r>
              <a:rPr sz="2700" b="1" spc="-29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b="1" spc="-6" dirty="0">
                <a:solidFill>
                  <a:srgbClr val="003300"/>
                </a:solidFill>
                <a:latin typeface="Arial"/>
                <a:cs typeface="Arial"/>
              </a:rPr>
              <a:t>contesto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7671" y="3384095"/>
            <a:ext cx="178223" cy="168063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76" y="46505"/>
                </a:lnTo>
                <a:lnTo>
                  <a:pt x="22288" y="22288"/>
                </a:lnTo>
                <a:lnTo>
                  <a:pt x="46505" y="5976"/>
                </a:lnTo>
                <a:lnTo>
                  <a:pt x="76200" y="0"/>
                </a:lnTo>
                <a:lnTo>
                  <a:pt x="105840" y="5976"/>
                </a:lnTo>
                <a:lnTo>
                  <a:pt x="130063" y="22288"/>
                </a:lnTo>
                <a:lnTo>
                  <a:pt x="146405" y="46505"/>
                </a:lnTo>
                <a:lnTo>
                  <a:pt x="152400" y="76200"/>
                </a:lnTo>
                <a:lnTo>
                  <a:pt x="146405" y="105840"/>
                </a:lnTo>
                <a:lnTo>
                  <a:pt x="130063" y="130063"/>
                </a:lnTo>
                <a:lnTo>
                  <a:pt x="105840" y="146405"/>
                </a:lnTo>
                <a:lnTo>
                  <a:pt x="76200" y="152400"/>
                </a:lnTo>
                <a:lnTo>
                  <a:pt x="46505" y="146405"/>
                </a:lnTo>
                <a:lnTo>
                  <a:pt x="22288" y="130063"/>
                </a:lnTo>
                <a:lnTo>
                  <a:pt x="5976" y="10584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7671" y="4178895"/>
            <a:ext cx="178223" cy="168063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76" y="46505"/>
                </a:lnTo>
                <a:lnTo>
                  <a:pt x="22288" y="22288"/>
                </a:lnTo>
                <a:lnTo>
                  <a:pt x="46505" y="5976"/>
                </a:lnTo>
                <a:lnTo>
                  <a:pt x="76200" y="0"/>
                </a:lnTo>
                <a:lnTo>
                  <a:pt x="105840" y="5976"/>
                </a:lnTo>
                <a:lnTo>
                  <a:pt x="130063" y="22288"/>
                </a:lnTo>
                <a:lnTo>
                  <a:pt x="146405" y="46505"/>
                </a:lnTo>
                <a:lnTo>
                  <a:pt x="152400" y="76200"/>
                </a:lnTo>
                <a:lnTo>
                  <a:pt x="146405" y="105840"/>
                </a:lnTo>
                <a:lnTo>
                  <a:pt x="130063" y="130063"/>
                </a:lnTo>
                <a:lnTo>
                  <a:pt x="105840" y="146405"/>
                </a:lnTo>
                <a:lnTo>
                  <a:pt x="76200" y="152400"/>
                </a:lnTo>
                <a:lnTo>
                  <a:pt x="46505" y="146405"/>
                </a:lnTo>
                <a:lnTo>
                  <a:pt x="22288" y="130063"/>
                </a:lnTo>
                <a:lnTo>
                  <a:pt x="5976" y="10584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7671" y="4576225"/>
            <a:ext cx="178223" cy="168063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76" y="46559"/>
                </a:lnTo>
                <a:lnTo>
                  <a:pt x="22288" y="22336"/>
                </a:lnTo>
                <a:lnTo>
                  <a:pt x="46505" y="5994"/>
                </a:lnTo>
                <a:lnTo>
                  <a:pt x="76200" y="0"/>
                </a:lnTo>
                <a:lnTo>
                  <a:pt x="105840" y="5994"/>
                </a:lnTo>
                <a:lnTo>
                  <a:pt x="130063" y="22336"/>
                </a:lnTo>
                <a:lnTo>
                  <a:pt x="146405" y="46559"/>
                </a:lnTo>
                <a:lnTo>
                  <a:pt x="152400" y="76200"/>
                </a:lnTo>
                <a:lnTo>
                  <a:pt x="146405" y="105840"/>
                </a:lnTo>
                <a:lnTo>
                  <a:pt x="130063" y="130063"/>
                </a:lnTo>
                <a:lnTo>
                  <a:pt x="105840" y="146405"/>
                </a:lnTo>
                <a:lnTo>
                  <a:pt x="76200" y="152400"/>
                </a:lnTo>
                <a:lnTo>
                  <a:pt x="46505" y="146405"/>
                </a:lnTo>
                <a:lnTo>
                  <a:pt x="22288" y="130063"/>
                </a:lnTo>
                <a:lnTo>
                  <a:pt x="5976" y="10584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1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4034" y="677644"/>
            <a:ext cx="7367307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9" marR="5795" indent="-335401">
              <a:buClr>
                <a:srgbClr val="003366"/>
              </a:buClr>
              <a:buFont typeface="Times New Roman"/>
              <a:buChar char="•"/>
              <a:tabLst>
                <a:tab pos="349889" algn="l"/>
                <a:tab pos="350613" algn="l"/>
              </a:tabLst>
            </a:pPr>
            <a:r>
              <a:rPr sz="2700" b="1" spc="-6" dirty="0">
                <a:solidFill>
                  <a:srgbClr val="003300"/>
                </a:solidFill>
                <a:latin typeface="Arial"/>
                <a:cs typeface="Arial"/>
              </a:rPr>
              <a:t>decide </a:t>
            </a:r>
            <a:r>
              <a:rPr sz="2700" dirty="0">
                <a:solidFill>
                  <a:srgbClr val="003300"/>
                </a:solidFill>
                <a:latin typeface="Arial"/>
                <a:cs typeface="Arial"/>
              </a:rPr>
              <a:t>le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modalità </a:t>
            </a:r>
            <a:r>
              <a:rPr sz="2700" dirty="0">
                <a:solidFill>
                  <a:srgbClr val="003300"/>
                </a:solidFill>
                <a:latin typeface="Arial"/>
                <a:cs typeface="Arial"/>
              </a:rPr>
              <a:t>di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lavoro (singolo/coppie/  gruppi, </a:t>
            </a:r>
            <a:r>
              <a:rPr sz="2700" dirty="0">
                <a:solidFill>
                  <a:srgbClr val="003300"/>
                </a:solidFill>
                <a:latin typeface="Arial"/>
                <a:cs typeface="Arial"/>
              </a:rPr>
              <a:t>…)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e la modalità di costruzione dei  gruppi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3988" y="2181225"/>
            <a:ext cx="7920541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9" indent="-335401">
              <a:buClr>
                <a:srgbClr val="003366"/>
              </a:buClr>
              <a:buFont typeface="Times New Roman"/>
              <a:buChar char="•"/>
              <a:tabLst>
                <a:tab pos="349889" algn="l"/>
                <a:tab pos="350613" algn="l"/>
              </a:tabLst>
            </a:pP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progetta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in modo puntuale ma</a:t>
            </a:r>
            <a:r>
              <a:rPr sz="2700" spc="7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i="1" u="heavy" spc="-6" dirty="0">
                <a:solidFill>
                  <a:srgbClr val="800000"/>
                </a:solidFill>
                <a:latin typeface="Arial"/>
                <a:cs typeface="Arial"/>
              </a:rPr>
              <a:t>flessibile</a:t>
            </a:r>
            <a:endParaRPr sz="2700" dirty="0">
              <a:latin typeface="Arial"/>
              <a:cs typeface="Arial"/>
            </a:endParaRPr>
          </a:p>
          <a:p>
            <a:pPr marL="349889"/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l’articolazione</a:t>
            </a:r>
            <a:r>
              <a:rPr sz="2700" spc="2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dell’attività</a:t>
            </a:r>
            <a:endParaRPr sz="2700" dirty="0"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49889" indent="-335401">
              <a:buClr>
                <a:srgbClr val="003366"/>
              </a:buClr>
              <a:buFont typeface="Times New Roman"/>
              <a:buChar char="•"/>
              <a:tabLst>
                <a:tab pos="349889" algn="l"/>
                <a:tab pos="350613" algn="l"/>
              </a:tabLst>
            </a:pPr>
            <a:r>
              <a:rPr sz="2700" b="1" spc="-6" dirty="0">
                <a:solidFill>
                  <a:srgbClr val="003300"/>
                </a:solidFill>
                <a:latin typeface="Arial"/>
                <a:cs typeface="Arial"/>
              </a:rPr>
              <a:t>prepara </a:t>
            </a:r>
            <a:r>
              <a:rPr sz="27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materiali </a:t>
            </a:r>
            <a:r>
              <a:rPr sz="2700" dirty="0">
                <a:solidFill>
                  <a:srgbClr val="003300"/>
                </a:solidFill>
                <a:latin typeface="Arial"/>
                <a:cs typeface="Arial"/>
              </a:rPr>
              <a:t>e le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indicazioni </a:t>
            </a:r>
            <a:r>
              <a:rPr sz="2700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700" spc="9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lavoro</a:t>
            </a:r>
            <a:endParaRPr sz="2700" dirty="0">
              <a:latin typeface="Arial"/>
              <a:cs typeface="Arial"/>
            </a:endParaRPr>
          </a:p>
          <a:p>
            <a:pPr>
              <a:spcBef>
                <a:spcPts val="6"/>
              </a:spcBef>
              <a:buClr>
                <a:srgbClr val="003366"/>
              </a:buClr>
              <a:buFont typeface="Times New Roman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49889" marR="5795" indent="-335401">
              <a:buClr>
                <a:srgbClr val="003366"/>
              </a:buClr>
              <a:buFont typeface="Times New Roman"/>
              <a:buChar char="•"/>
              <a:tabLst>
                <a:tab pos="349889" algn="l"/>
                <a:tab pos="350613" algn="l"/>
                <a:tab pos="4389188" algn="l"/>
              </a:tabLst>
            </a:pP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predispone</a:t>
            </a:r>
            <a:r>
              <a:rPr sz="2700" b="1" spc="2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criteri/griglie	</a:t>
            </a:r>
            <a:r>
              <a:rPr sz="2700" spc="-11" dirty="0">
                <a:solidFill>
                  <a:srgbClr val="800000"/>
                </a:solidFill>
                <a:latin typeface="Arial"/>
                <a:cs typeface="Arial"/>
              </a:rPr>
              <a:t>di</a:t>
            </a:r>
            <a:r>
              <a:rPr sz="2700" spc="-1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(auto)osservazione 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e di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(auto)valutazione dei lavori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degli  apprendimenti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984" y="1041432"/>
            <a:ext cx="11837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3200" b="1" spc="-6" dirty="0">
                <a:solidFill>
                  <a:srgbClr val="003366"/>
                </a:solidFill>
                <a:latin typeface="Arial"/>
                <a:cs typeface="Arial"/>
              </a:rPr>
              <a:t>Prima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643" y="59127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algn="ctr"/>
            <a:r>
              <a:rPr dirty="0">
                <a:solidFill>
                  <a:srgbClr val="003366"/>
                </a:solidFill>
              </a:rPr>
              <a:t>Il </a:t>
            </a:r>
            <a:r>
              <a:rPr spc="-6" dirty="0">
                <a:solidFill>
                  <a:srgbClr val="003366"/>
                </a:solidFill>
              </a:rPr>
              <a:t>ruolo </a:t>
            </a:r>
            <a:r>
              <a:rPr dirty="0">
                <a:solidFill>
                  <a:srgbClr val="003366"/>
                </a:solidFill>
              </a:rPr>
              <a:t>del</a:t>
            </a:r>
            <a:r>
              <a:rPr spc="-80" dirty="0">
                <a:solidFill>
                  <a:srgbClr val="003366"/>
                </a:solidFill>
              </a:rPr>
              <a:t> </a:t>
            </a:r>
            <a:r>
              <a:rPr spc="-6" dirty="0">
                <a:solidFill>
                  <a:srgbClr val="003366"/>
                </a:solidFill>
              </a:rPr>
              <a:t>docente</a:t>
            </a:r>
          </a:p>
        </p:txBody>
      </p:sp>
    </p:spTree>
    <p:extLst>
      <p:ext uri="{BB962C8B-B14F-4D97-AF65-F5344CB8AC3E}">
        <p14:creationId xmlns:p14="http://schemas.microsoft.com/office/powerpoint/2010/main" val="2400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500" y="1950203"/>
            <a:ext cx="3431542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866" indent="-180378">
              <a:buFont typeface="Arial"/>
              <a:buChar char="•"/>
              <a:tabLst>
                <a:tab pos="195590" algn="l"/>
              </a:tabLst>
            </a:pP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motiva,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crea</a:t>
            </a:r>
            <a:r>
              <a:rPr sz="2300" spc="-1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aspettativa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0100" y="175848"/>
            <a:ext cx="8329394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195590" algn="l"/>
              </a:tabLst>
            </a:pPr>
            <a:r>
              <a:rPr lang="it-IT" sz="23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 err="1" smtClean="0">
                <a:solidFill>
                  <a:srgbClr val="800000"/>
                </a:solidFill>
                <a:latin typeface="Arial"/>
                <a:cs typeface="Arial"/>
              </a:rPr>
              <a:t>presenta</a:t>
            </a:r>
            <a:r>
              <a:rPr sz="23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(...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e discute con la</a:t>
            </a:r>
            <a:r>
              <a:rPr sz="2300" spc="-17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classe)</a:t>
            </a:r>
            <a:endParaRPr sz="2300" dirty="0">
              <a:latin typeface="Arial"/>
              <a:cs typeface="Arial"/>
            </a:endParaRPr>
          </a:p>
          <a:p>
            <a:pPr marL="716440" lvl="1" indent="-180378">
              <a:buChar char="•"/>
              <a:tabLst>
                <a:tab pos="717164" algn="l"/>
              </a:tabLst>
            </a:pPr>
            <a:r>
              <a:rPr lang="it-IT" sz="2300" dirty="0" smtClean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300" dirty="0" err="1" smtClean="0">
                <a:solidFill>
                  <a:srgbClr val="800000"/>
                </a:solidFill>
                <a:latin typeface="Arial"/>
                <a:cs typeface="Arial"/>
              </a:rPr>
              <a:t>biettivi</a:t>
            </a:r>
            <a:endParaRPr sz="2300" dirty="0">
              <a:latin typeface="Arial"/>
              <a:cs typeface="Arial"/>
            </a:endParaRPr>
          </a:p>
          <a:p>
            <a:pPr marL="716440" lvl="1" indent="-180378">
              <a:buChar char="•"/>
              <a:tabLst>
                <a:tab pos="717164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compito</a:t>
            </a:r>
            <a:endParaRPr sz="2300" dirty="0">
              <a:latin typeface="Arial"/>
              <a:cs typeface="Arial"/>
            </a:endParaRPr>
          </a:p>
          <a:p>
            <a:pPr marL="716440" lvl="1" indent="-180378">
              <a:buChar char="•"/>
              <a:tabLst>
                <a:tab pos="717164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procedure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590437" y="3019425"/>
            <a:ext cx="9845405" cy="3444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9206" indent="-159370">
              <a:buFont typeface="Arial"/>
              <a:buChar char="•"/>
              <a:tabLst>
                <a:tab pos="3440938" algn="l"/>
              </a:tabLst>
            </a:pPr>
            <a:r>
              <a:rPr b="1" dirty="0">
                <a:latin typeface="Arial"/>
                <a:cs typeface="Arial"/>
              </a:rPr>
              <a:t>consegna </a:t>
            </a:r>
            <a:r>
              <a:rPr dirty="0"/>
              <a:t>indicazioni di lavoro</a:t>
            </a:r>
            <a:r>
              <a:rPr spc="-97" dirty="0"/>
              <a:t> </a:t>
            </a:r>
            <a:r>
              <a:rPr dirty="0"/>
              <a:t>scritte</a:t>
            </a:r>
          </a:p>
          <a:p>
            <a:pPr marL="3245348">
              <a:spcBef>
                <a:spcPts val="46"/>
              </a:spcBef>
              <a:buClr>
                <a:srgbClr val="800000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3440214" indent="-180378">
              <a:buFont typeface="Arial"/>
              <a:buChar char="•"/>
              <a:tabLst>
                <a:tab pos="3440938" algn="l"/>
              </a:tabLst>
            </a:pPr>
            <a:r>
              <a:rPr b="1" spc="-6" dirty="0">
                <a:latin typeface="Arial"/>
                <a:cs typeface="Arial"/>
              </a:rPr>
              <a:t>verifica </a:t>
            </a:r>
            <a:r>
              <a:rPr dirty="0"/>
              <a:t>che gli studenti abbiano</a:t>
            </a:r>
            <a:r>
              <a:rPr spc="-108" dirty="0"/>
              <a:t> </a:t>
            </a:r>
            <a:r>
              <a:rPr dirty="0"/>
              <a:t>capito</a:t>
            </a:r>
          </a:p>
          <a:p>
            <a:pPr marL="3245348">
              <a:spcBef>
                <a:spcPts val="51"/>
              </a:spcBef>
              <a:buClr>
                <a:srgbClr val="800000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3440214" indent="-180378">
              <a:buFont typeface="Arial"/>
              <a:buChar char="•"/>
              <a:tabLst>
                <a:tab pos="3440938" algn="l"/>
              </a:tabLst>
            </a:pPr>
            <a:r>
              <a:rPr b="1" dirty="0">
                <a:latin typeface="Arial"/>
                <a:cs typeface="Arial"/>
              </a:rPr>
              <a:t>spiega </a:t>
            </a:r>
            <a:r>
              <a:rPr dirty="0"/>
              <a:t>i criteri di</a:t>
            </a:r>
            <a:r>
              <a:rPr spc="-125" dirty="0"/>
              <a:t> </a:t>
            </a:r>
            <a:r>
              <a:rPr dirty="0"/>
              <a:t>valutazione</a:t>
            </a:r>
          </a:p>
          <a:p>
            <a:pPr marL="3245348">
              <a:spcBef>
                <a:spcPts val="46"/>
              </a:spcBef>
              <a:buClr>
                <a:srgbClr val="800000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3440214" indent="-180378">
              <a:buFont typeface="Arial"/>
              <a:buChar char="•"/>
              <a:tabLst>
                <a:tab pos="3440938" algn="l"/>
              </a:tabLst>
            </a:pPr>
            <a:r>
              <a:rPr b="1" spc="-6" dirty="0">
                <a:latin typeface="Arial"/>
                <a:cs typeface="Arial"/>
              </a:rPr>
              <a:t>osserva </a:t>
            </a:r>
            <a:r>
              <a:rPr dirty="0"/>
              <a:t>il lavoro della</a:t>
            </a:r>
            <a:r>
              <a:rPr spc="-57" dirty="0"/>
              <a:t> </a:t>
            </a:r>
            <a:r>
              <a:rPr dirty="0"/>
              <a:t>classe</a:t>
            </a:r>
          </a:p>
          <a:p>
            <a:pPr marL="3245348">
              <a:spcBef>
                <a:spcPts val="46"/>
              </a:spcBef>
              <a:buClr>
                <a:srgbClr val="800000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3440214" indent="-180378">
              <a:spcBef>
                <a:spcPts val="6"/>
              </a:spcBef>
              <a:buFont typeface="Arial"/>
              <a:buChar char="•"/>
              <a:tabLst>
                <a:tab pos="3440938" algn="l"/>
              </a:tabLst>
            </a:pPr>
            <a:r>
              <a:rPr b="1" dirty="0">
                <a:latin typeface="Arial"/>
                <a:cs typeface="Arial"/>
              </a:rPr>
              <a:t>monitora </a:t>
            </a:r>
            <a:r>
              <a:rPr dirty="0"/>
              <a:t>l’interazione nei</a:t>
            </a:r>
            <a:r>
              <a:rPr spc="-130" dirty="0"/>
              <a:t> </a:t>
            </a:r>
            <a:r>
              <a:rPr dirty="0"/>
              <a:t>gruppi</a:t>
            </a:r>
          </a:p>
          <a:p>
            <a:pPr marL="3245348">
              <a:spcBef>
                <a:spcPts val="46"/>
              </a:spcBef>
              <a:buClr>
                <a:srgbClr val="800000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3419206" marR="19559" indent="-159370">
              <a:buFont typeface="Arial"/>
              <a:buChar char="•"/>
              <a:tabLst>
                <a:tab pos="3440938" algn="l"/>
              </a:tabLst>
            </a:pPr>
            <a:r>
              <a:rPr b="1" dirty="0">
                <a:latin typeface="Arial"/>
                <a:cs typeface="Arial"/>
              </a:rPr>
              <a:t>supporta </a:t>
            </a:r>
            <a:r>
              <a:rPr dirty="0"/>
              <a:t>e fornisce consulenza</a:t>
            </a:r>
            <a:r>
              <a:rPr spc="-143" dirty="0"/>
              <a:t> </a:t>
            </a:r>
            <a:r>
              <a:rPr dirty="0"/>
              <a:t>senza  dare</a:t>
            </a:r>
            <a:r>
              <a:rPr spc="-114" dirty="0"/>
              <a:t> </a:t>
            </a:r>
            <a:r>
              <a:rPr dirty="0"/>
              <a:t>soluzioni</a:t>
            </a:r>
          </a:p>
        </p:txBody>
      </p:sp>
      <p:sp>
        <p:nvSpPr>
          <p:cNvPr id="6" name="object 6"/>
          <p:cNvSpPr/>
          <p:nvPr/>
        </p:nvSpPr>
        <p:spPr>
          <a:xfrm>
            <a:off x="1108548" y="2268855"/>
            <a:ext cx="643386" cy="870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5922" y="3019425"/>
            <a:ext cx="303202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3200" spc="-29" dirty="0" err="1">
                <a:solidFill>
                  <a:srgbClr val="003300"/>
                </a:solidFill>
                <a:latin typeface="Calibri"/>
                <a:cs typeface="Calibri"/>
              </a:rPr>
              <a:t>L’insegnante</a:t>
            </a:r>
            <a:r>
              <a:rPr sz="3200" spc="-29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3200" spc="-6" dirty="0">
                <a:solidFill>
                  <a:srgbClr val="003300"/>
                </a:solidFill>
                <a:latin typeface="Calibri"/>
                <a:cs typeface="Calibri"/>
              </a:rPr>
              <a:t>ha</a:t>
            </a:r>
            <a:r>
              <a:rPr sz="3200" spc="-51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3200" spc="-6" dirty="0">
                <a:solidFill>
                  <a:srgbClr val="003300"/>
                </a:solidFill>
                <a:latin typeface="Calibri"/>
                <a:cs typeface="Calibri"/>
              </a:rPr>
              <a:t>la</a:t>
            </a:r>
            <a:endParaRPr sz="3200" dirty="0">
              <a:latin typeface="Calibri"/>
              <a:cs typeface="Calibri"/>
            </a:endParaRPr>
          </a:p>
          <a:p>
            <a:pPr marL="14488"/>
            <a:r>
              <a:rPr sz="3200" b="1" spc="-17" dirty="0">
                <a:solidFill>
                  <a:srgbClr val="003300"/>
                </a:solidFill>
                <a:latin typeface="Calibri"/>
                <a:cs typeface="Calibri"/>
              </a:rPr>
              <a:t>regia: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081" y="883734"/>
            <a:ext cx="159881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3200" b="1" spc="-6" dirty="0">
                <a:solidFill>
                  <a:srgbClr val="003366"/>
                </a:solidFill>
                <a:latin typeface="Arial"/>
                <a:cs typeface="Arial"/>
              </a:rPr>
              <a:t>Durante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4364465"/>
            <a:ext cx="3083709" cy="3198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6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4813" y="2077542"/>
            <a:ext cx="2470621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Raccoglie dati</a:t>
            </a:r>
            <a:r>
              <a:rPr sz="2300" b="1" spc="-148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su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9685" y="3267991"/>
            <a:ext cx="1917386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app</a:t>
            </a:r>
            <a:r>
              <a:rPr sz="2300" spc="6" dirty="0">
                <a:solidFill>
                  <a:srgbClr val="993300"/>
                </a:solidFill>
                <a:latin typeface="Arial"/>
                <a:cs typeface="Arial"/>
              </a:rPr>
              <a:t>r</a:t>
            </a:r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endimenti</a:t>
            </a:r>
            <a:endParaRPr sz="2300">
              <a:latin typeface="Arial"/>
              <a:cs typeface="Arial"/>
            </a:endParaRPr>
          </a:p>
          <a:p>
            <a:pPr marL="80409"/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degli</a:t>
            </a:r>
            <a:r>
              <a:rPr sz="2300" spc="-91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studenti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7951" y="3267991"/>
            <a:ext cx="1140629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pro</a:t>
            </a:r>
            <a:r>
              <a:rPr sz="2300" spc="6" dirty="0">
                <a:solidFill>
                  <a:srgbClr val="993300"/>
                </a:solidFill>
                <a:latin typeface="Arial"/>
                <a:cs typeface="Arial"/>
              </a:rPr>
              <a:t>c</a:t>
            </a:r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e</a:t>
            </a:r>
            <a:r>
              <a:rPr sz="2300" spc="6" dirty="0">
                <a:solidFill>
                  <a:srgbClr val="993300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si</a:t>
            </a:r>
            <a:endParaRPr sz="2300">
              <a:latin typeface="Arial"/>
              <a:cs typeface="Arial"/>
            </a:endParaRPr>
          </a:p>
          <a:p>
            <a:pPr marL="724" algn="ctr"/>
            <a:r>
              <a:rPr sz="2300" spc="-6" dirty="0">
                <a:solidFill>
                  <a:srgbClr val="993300"/>
                </a:solidFill>
                <a:latin typeface="Arial"/>
                <a:cs typeface="Arial"/>
              </a:rPr>
              <a:t>attivati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1505" y="2492379"/>
            <a:ext cx="769331" cy="438365"/>
          </a:xfrm>
          <a:custGeom>
            <a:avLst/>
            <a:gdLst/>
            <a:ahLst/>
            <a:cxnLst/>
            <a:rect l="l" t="t" r="r" b="b"/>
            <a:pathLst>
              <a:path w="657860" h="397510">
                <a:moveTo>
                  <a:pt x="69595" y="290195"/>
                </a:moveTo>
                <a:lnTo>
                  <a:pt x="0" y="397383"/>
                </a:lnTo>
                <a:lnTo>
                  <a:pt x="127507" y="388747"/>
                </a:lnTo>
                <a:lnTo>
                  <a:pt x="113850" y="365506"/>
                </a:lnTo>
                <a:lnTo>
                  <a:pt x="91820" y="365506"/>
                </a:lnTo>
                <a:lnTo>
                  <a:pt x="72389" y="332613"/>
                </a:lnTo>
                <a:lnTo>
                  <a:pt x="88838" y="322941"/>
                </a:lnTo>
                <a:lnTo>
                  <a:pt x="69595" y="290195"/>
                </a:lnTo>
                <a:close/>
              </a:path>
              <a:path w="657860" h="397510">
                <a:moveTo>
                  <a:pt x="88838" y="322941"/>
                </a:moveTo>
                <a:lnTo>
                  <a:pt x="72389" y="332613"/>
                </a:lnTo>
                <a:lnTo>
                  <a:pt x="91820" y="365506"/>
                </a:lnTo>
                <a:lnTo>
                  <a:pt x="108191" y="355874"/>
                </a:lnTo>
                <a:lnTo>
                  <a:pt x="88838" y="322941"/>
                </a:lnTo>
                <a:close/>
              </a:path>
              <a:path w="657860" h="397510">
                <a:moveTo>
                  <a:pt x="108191" y="355874"/>
                </a:moveTo>
                <a:lnTo>
                  <a:pt x="91820" y="365506"/>
                </a:lnTo>
                <a:lnTo>
                  <a:pt x="113850" y="365506"/>
                </a:lnTo>
                <a:lnTo>
                  <a:pt x="108191" y="355874"/>
                </a:lnTo>
                <a:close/>
              </a:path>
              <a:path w="657860" h="397510">
                <a:moveTo>
                  <a:pt x="638048" y="0"/>
                </a:moveTo>
                <a:lnTo>
                  <a:pt x="88838" y="322941"/>
                </a:lnTo>
                <a:lnTo>
                  <a:pt x="108191" y="355874"/>
                </a:lnTo>
                <a:lnTo>
                  <a:pt x="657351" y="32766"/>
                </a:lnTo>
                <a:lnTo>
                  <a:pt x="638048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4954" y="2491680"/>
            <a:ext cx="853244" cy="416657"/>
          </a:xfrm>
          <a:custGeom>
            <a:avLst/>
            <a:gdLst/>
            <a:ahLst/>
            <a:cxnLst/>
            <a:rect l="l" t="t" r="r" b="b"/>
            <a:pathLst>
              <a:path w="729614" h="377825">
                <a:moveTo>
                  <a:pt x="618548" y="343248"/>
                </a:moveTo>
                <a:lnTo>
                  <a:pt x="601472" y="377316"/>
                </a:lnTo>
                <a:lnTo>
                  <a:pt x="729234" y="377316"/>
                </a:lnTo>
                <a:lnTo>
                  <a:pt x="710088" y="351789"/>
                </a:lnTo>
                <a:lnTo>
                  <a:pt x="635635" y="351789"/>
                </a:lnTo>
                <a:lnTo>
                  <a:pt x="618548" y="343248"/>
                </a:lnTo>
                <a:close/>
              </a:path>
              <a:path w="729614" h="377825">
                <a:moveTo>
                  <a:pt x="635601" y="309228"/>
                </a:moveTo>
                <a:lnTo>
                  <a:pt x="618548" y="343248"/>
                </a:lnTo>
                <a:lnTo>
                  <a:pt x="635635" y="351789"/>
                </a:lnTo>
                <a:lnTo>
                  <a:pt x="652652" y="317753"/>
                </a:lnTo>
                <a:lnTo>
                  <a:pt x="635601" y="309228"/>
                </a:lnTo>
                <a:close/>
              </a:path>
              <a:path w="729614" h="377825">
                <a:moveTo>
                  <a:pt x="652652" y="275208"/>
                </a:moveTo>
                <a:lnTo>
                  <a:pt x="635601" y="309228"/>
                </a:lnTo>
                <a:lnTo>
                  <a:pt x="652652" y="317753"/>
                </a:lnTo>
                <a:lnTo>
                  <a:pt x="635635" y="351789"/>
                </a:lnTo>
                <a:lnTo>
                  <a:pt x="710088" y="351789"/>
                </a:lnTo>
                <a:lnTo>
                  <a:pt x="652652" y="275208"/>
                </a:lnTo>
                <a:close/>
              </a:path>
              <a:path w="729614" h="377825">
                <a:moveTo>
                  <a:pt x="17145" y="0"/>
                </a:moveTo>
                <a:lnTo>
                  <a:pt x="0" y="34035"/>
                </a:lnTo>
                <a:lnTo>
                  <a:pt x="618548" y="343248"/>
                </a:lnTo>
                <a:lnTo>
                  <a:pt x="635601" y="309228"/>
                </a:lnTo>
                <a:lnTo>
                  <a:pt x="17145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081" y="775193"/>
            <a:ext cx="108938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3200" b="1" spc="-6" dirty="0">
                <a:solidFill>
                  <a:srgbClr val="000066"/>
                </a:solidFill>
                <a:latin typeface="Arial"/>
                <a:cs typeface="Arial"/>
              </a:rPr>
              <a:t>Do</a:t>
            </a:r>
            <a:r>
              <a:rPr sz="3200" b="1" spc="-23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3200" b="1" spc="-6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76468" y="5626760"/>
            <a:ext cx="978446" cy="6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857" y="5999860"/>
            <a:ext cx="112280" cy="77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5614" y="5751127"/>
            <a:ext cx="1639653" cy="606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2953" y="5600710"/>
            <a:ext cx="975030" cy="6110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78827" y="5724658"/>
            <a:ext cx="1759510" cy="603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8049" y="5964708"/>
            <a:ext cx="1253504" cy="126048"/>
          </a:xfrm>
          <a:custGeom>
            <a:avLst/>
            <a:gdLst/>
            <a:ahLst/>
            <a:cxnLst/>
            <a:rect l="l" t="t" r="r" b="b"/>
            <a:pathLst>
              <a:path w="1071879" h="114300">
                <a:moveTo>
                  <a:pt x="957072" y="0"/>
                </a:moveTo>
                <a:lnTo>
                  <a:pt x="957072" y="114300"/>
                </a:lnTo>
                <a:lnTo>
                  <a:pt x="1033272" y="76200"/>
                </a:lnTo>
                <a:lnTo>
                  <a:pt x="976122" y="76200"/>
                </a:lnTo>
                <a:lnTo>
                  <a:pt x="976122" y="38100"/>
                </a:lnTo>
                <a:lnTo>
                  <a:pt x="1033272" y="38100"/>
                </a:lnTo>
                <a:lnTo>
                  <a:pt x="957072" y="0"/>
                </a:lnTo>
                <a:close/>
              </a:path>
              <a:path w="1071879" h="114300">
                <a:moveTo>
                  <a:pt x="95707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957072" y="76200"/>
                </a:lnTo>
                <a:lnTo>
                  <a:pt x="957072" y="38100"/>
                </a:lnTo>
                <a:close/>
              </a:path>
              <a:path w="1071879" h="114300">
                <a:moveTo>
                  <a:pt x="1033272" y="38100"/>
                </a:moveTo>
                <a:lnTo>
                  <a:pt x="976122" y="38100"/>
                </a:lnTo>
                <a:lnTo>
                  <a:pt x="976122" y="76200"/>
                </a:lnTo>
                <a:lnTo>
                  <a:pt x="1033272" y="76200"/>
                </a:lnTo>
                <a:lnTo>
                  <a:pt x="1071372" y="57150"/>
                </a:lnTo>
                <a:lnTo>
                  <a:pt x="1033272" y="381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2382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00835" y="717422"/>
            <a:ext cx="71578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Il </a:t>
            </a:r>
            <a:r>
              <a:rPr spc="-6" dirty="0"/>
              <a:t>ruolo </a:t>
            </a:r>
            <a:r>
              <a:rPr dirty="0"/>
              <a:t>del</a:t>
            </a:r>
            <a:r>
              <a:rPr spc="-80" dirty="0"/>
              <a:t> </a:t>
            </a:r>
            <a:r>
              <a:rPr spc="-6" dirty="0"/>
              <a:t>docente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8423" y="3267991"/>
            <a:ext cx="873294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stimoli</a:t>
            </a:r>
            <a:endParaRPr sz="2300">
              <a:latin typeface="Arial"/>
              <a:cs typeface="Arial"/>
            </a:endParaRPr>
          </a:p>
          <a:p>
            <a:pPr marL="69543"/>
            <a:r>
              <a:rPr sz="2300" dirty="0">
                <a:solidFill>
                  <a:srgbClr val="993300"/>
                </a:solidFill>
                <a:latin typeface="Arial"/>
                <a:cs typeface="Arial"/>
              </a:rPr>
              <a:t>forniti</a:t>
            </a:r>
            <a:endParaRPr sz="2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1135" y="2510446"/>
            <a:ext cx="133668" cy="556710"/>
          </a:xfrm>
          <a:custGeom>
            <a:avLst/>
            <a:gdLst/>
            <a:ahLst/>
            <a:cxnLst/>
            <a:rect l="l" t="t" r="r" b="b"/>
            <a:pathLst>
              <a:path w="114300" h="504825">
                <a:moveTo>
                  <a:pt x="38094" y="390525"/>
                </a:moveTo>
                <a:lnTo>
                  <a:pt x="0" y="390525"/>
                </a:lnTo>
                <a:lnTo>
                  <a:pt x="57150" y="504825"/>
                </a:lnTo>
                <a:lnTo>
                  <a:pt x="104775" y="409575"/>
                </a:lnTo>
                <a:lnTo>
                  <a:pt x="38100" y="409575"/>
                </a:lnTo>
                <a:lnTo>
                  <a:pt x="38094" y="390525"/>
                </a:lnTo>
                <a:close/>
              </a:path>
              <a:path w="114300" h="504825">
                <a:moveTo>
                  <a:pt x="76073" y="0"/>
                </a:moveTo>
                <a:lnTo>
                  <a:pt x="37973" y="0"/>
                </a:lnTo>
                <a:lnTo>
                  <a:pt x="38100" y="409575"/>
                </a:lnTo>
                <a:lnTo>
                  <a:pt x="76200" y="409575"/>
                </a:lnTo>
                <a:lnTo>
                  <a:pt x="76073" y="0"/>
                </a:lnTo>
                <a:close/>
              </a:path>
              <a:path w="114300" h="504825">
                <a:moveTo>
                  <a:pt x="114300" y="390525"/>
                </a:moveTo>
                <a:lnTo>
                  <a:pt x="76194" y="390525"/>
                </a:lnTo>
                <a:lnTo>
                  <a:pt x="76200" y="409575"/>
                </a:lnTo>
                <a:lnTo>
                  <a:pt x="104775" y="409575"/>
                </a:lnTo>
                <a:lnTo>
                  <a:pt x="114300" y="3905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88657" y="5131183"/>
            <a:ext cx="4331568" cy="1815076"/>
          </a:xfrm>
          <a:prstGeom prst="rect">
            <a:avLst/>
          </a:prstGeom>
          <a:ln w="9525">
            <a:solidFill>
              <a:srgbClr val="003300"/>
            </a:solidFill>
          </a:ln>
        </p:spPr>
        <p:txBody>
          <a:bodyPr vert="horz" wrap="square" lIns="0" tIns="39842" rIns="0" bIns="0" rtlCol="0">
            <a:spAutoFit/>
          </a:bodyPr>
          <a:lstStyle/>
          <a:p>
            <a:pPr marL="646896" indent="-217322">
              <a:spcBef>
                <a:spcPts val="314"/>
              </a:spcBef>
              <a:buChar char="•"/>
              <a:tabLst>
                <a:tab pos="610676" algn="l"/>
              </a:tabLst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feedback sui dati</a:t>
            </a:r>
            <a:r>
              <a:rPr sz="2300" spc="-1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raccolti</a:t>
            </a:r>
            <a:endParaRPr sz="2300">
              <a:latin typeface="Arial"/>
              <a:cs typeface="Arial"/>
            </a:endParaRPr>
          </a:p>
          <a:p>
            <a:pPr marL="646896" marR="844660" indent="-238330">
              <a:spcBef>
                <a:spcPts val="1369"/>
              </a:spcBef>
              <a:buChar char="•"/>
              <a:tabLst>
                <a:tab pos="591841" algn="l"/>
              </a:tabLst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discussione su</a:t>
            </a:r>
            <a:r>
              <a:rPr sz="2300" spc="-1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lavoro  svolto</a:t>
            </a:r>
            <a:endParaRPr sz="2300">
              <a:latin typeface="Arial"/>
              <a:cs typeface="Arial"/>
            </a:endParaRPr>
          </a:p>
          <a:p>
            <a:pPr marL="601259" indent="-180378">
              <a:spcBef>
                <a:spcPts val="1369"/>
              </a:spcBef>
              <a:buChar char="•"/>
              <a:tabLst>
                <a:tab pos="601983" algn="l"/>
              </a:tabLst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obiettivi di</a:t>
            </a:r>
            <a:r>
              <a:rPr sz="2300" spc="-10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miglioramento</a:t>
            </a:r>
            <a:endParaRPr sz="2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63176" y="4162228"/>
            <a:ext cx="988397" cy="731076"/>
          </a:xfrm>
          <a:custGeom>
            <a:avLst/>
            <a:gdLst/>
            <a:ahLst/>
            <a:cxnLst/>
            <a:rect l="l" t="t" r="r" b="b"/>
            <a:pathLst>
              <a:path w="845185" h="662939">
                <a:moveTo>
                  <a:pt x="743259" y="607678"/>
                </a:moveTo>
                <a:lnTo>
                  <a:pt x="719835" y="637794"/>
                </a:lnTo>
                <a:lnTo>
                  <a:pt x="845185" y="662686"/>
                </a:lnTo>
                <a:lnTo>
                  <a:pt x="824462" y="619379"/>
                </a:lnTo>
                <a:lnTo>
                  <a:pt x="758316" y="619379"/>
                </a:lnTo>
                <a:lnTo>
                  <a:pt x="743259" y="607678"/>
                </a:lnTo>
                <a:close/>
              </a:path>
              <a:path w="845185" h="662939">
                <a:moveTo>
                  <a:pt x="766654" y="577598"/>
                </a:moveTo>
                <a:lnTo>
                  <a:pt x="743259" y="607678"/>
                </a:lnTo>
                <a:lnTo>
                  <a:pt x="758316" y="619379"/>
                </a:lnTo>
                <a:lnTo>
                  <a:pt x="781685" y="589280"/>
                </a:lnTo>
                <a:lnTo>
                  <a:pt x="766654" y="577598"/>
                </a:lnTo>
                <a:close/>
              </a:path>
              <a:path w="845185" h="662939">
                <a:moveTo>
                  <a:pt x="790066" y="547497"/>
                </a:moveTo>
                <a:lnTo>
                  <a:pt x="766654" y="577598"/>
                </a:lnTo>
                <a:lnTo>
                  <a:pt x="781685" y="589280"/>
                </a:lnTo>
                <a:lnTo>
                  <a:pt x="758316" y="619379"/>
                </a:lnTo>
                <a:lnTo>
                  <a:pt x="824462" y="619379"/>
                </a:lnTo>
                <a:lnTo>
                  <a:pt x="790066" y="547497"/>
                </a:lnTo>
                <a:close/>
              </a:path>
              <a:path w="845185" h="662939">
                <a:moveTo>
                  <a:pt x="23494" y="0"/>
                </a:moveTo>
                <a:lnTo>
                  <a:pt x="0" y="30099"/>
                </a:lnTo>
                <a:lnTo>
                  <a:pt x="743259" y="607678"/>
                </a:lnTo>
                <a:lnTo>
                  <a:pt x="766654" y="577598"/>
                </a:lnTo>
                <a:lnTo>
                  <a:pt x="23494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7838" y="4162928"/>
            <a:ext cx="891117" cy="730375"/>
          </a:xfrm>
          <a:custGeom>
            <a:avLst/>
            <a:gdLst/>
            <a:ahLst/>
            <a:cxnLst/>
            <a:rect l="l" t="t" r="r" b="b"/>
            <a:pathLst>
              <a:path w="762000" h="662304">
                <a:moveTo>
                  <a:pt x="49149" y="544068"/>
                </a:moveTo>
                <a:lnTo>
                  <a:pt x="0" y="662051"/>
                </a:lnTo>
                <a:lnTo>
                  <a:pt x="123825" y="630554"/>
                </a:lnTo>
                <a:lnTo>
                  <a:pt x="109788" y="614299"/>
                </a:lnTo>
                <a:lnTo>
                  <a:pt x="84454" y="614299"/>
                </a:lnTo>
                <a:lnTo>
                  <a:pt x="59562" y="585469"/>
                </a:lnTo>
                <a:lnTo>
                  <a:pt x="74069" y="572930"/>
                </a:lnTo>
                <a:lnTo>
                  <a:pt x="49149" y="544068"/>
                </a:lnTo>
                <a:close/>
              </a:path>
              <a:path w="762000" h="662304">
                <a:moveTo>
                  <a:pt x="74069" y="572930"/>
                </a:moveTo>
                <a:lnTo>
                  <a:pt x="59562" y="585469"/>
                </a:lnTo>
                <a:lnTo>
                  <a:pt x="84454" y="614299"/>
                </a:lnTo>
                <a:lnTo>
                  <a:pt x="98961" y="601759"/>
                </a:lnTo>
                <a:lnTo>
                  <a:pt x="74069" y="572930"/>
                </a:lnTo>
                <a:close/>
              </a:path>
              <a:path w="762000" h="662304">
                <a:moveTo>
                  <a:pt x="98961" y="601759"/>
                </a:moveTo>
                <a:lnTo>
                  <a:pt x="84454" y="614299"/>
                </a:lnTo>
                <a:lnTo>
                  <a:pt x="109788" y="614299"/>
                </a:lnTo>
                <a:lnTo>
                  <a:pt x="98961" y="601759"/>
                </a:lnTo>
                <a:close/>
              </a:path>
              <a:path w="762000" h="662304">
                <a:moveTo>
                  <a:pt x="736853" y="0"/>
                </a:moveTo>
                <a:lnTo>
                  <a:pt x="74069" y="572930"/>
                </a:lnTo>
                <a:lnTo>
                  <a:pt x="98961" y="601759"/>
                </a:lnTo>
                <a:lnTo>
                  <a:pt x="761746" y="28828"/>
                </a:lnTo>
                <a:lnTo>
                  <a:pt x="736853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4603" y="4338135"/>
            <a:ext cx="133668" cy="556710"/>
          </a:xfrm>
          <a:custGeom>
            <a:avLst/>
            <a:gdLst/>
            <a:ahLst/>
            <a:cxnLst/>
            <a:rect l="l" t="t" r="r" b="b"/>
            <a:pathLst>
              <a:path w="114300" h="504825">
                <a:moveTo>
                  <a:pt x="38100" y="390525"/>
                </a:moveTo>
                <a:lnTo>
                  <a:pt x="0" y="390525"/>
                </a:lnTo>
                <a:lnTo>
                  <a:pt x="57150" y="504825"/>
                </a:lnTo>
                <a:lnTo>
                  <a:pt x="104775" y="409575"/>
                </a:lnTo>
                <a:lnTo>
                  <a:pt x="38100" y="409575"/>
                </a:lnTo>
                <a:lnTo>
                  <a:pt x="38100" y="390525"/>
                </a:lnTo>
                <a:close/>
              </a:path>
              <a:path w="114300" h="504825">
                <a:moveTo>
                  <a:pt x="76200" y="0"/>
                </a:moveTo>
                <a:lnTo>
                  <a:pt x="38100" y="0"/>
                </a:lnTo>
                <a:lnTo>
                  <a:pt x="38100" y="409575"/>
                </a:lnTo>
                <a:lnTo>
                  <a:pt x="76200" y="409575"/>
                </a:lnTo>
                <a:lnTo>
                  <a:pt x="76200" y="0"/>
                </a:lnTo>
                <a:close/>
              </a:path>
              <a:path w="114300" h="504825">
                <a:moveTo>
                  <a:pt x="114300" y="390525"/>
                </a:moveTo>
                <a:lnTo>
                  <a:pt x="76200" y="390525"/>
                </a:lnTo>
                <a:lnTo>
                  <a:pt x="76200" y="409575"/>
                </a:lnTo>
                <a:lnTo>
                  <a:pt x="104775" y="409575"/>
                </a:lnTo>
                <a:lnTo>
                  <a:pt x="114300" y="3905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2345" y="1286665"/>
            <a:ext cx="3248863" cy="3242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7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0957" y="985621"/>
          <a:ext cx="9516457" cy="2541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5566"/>
                <a:gridCol w="4800891"/>
              </a:tblGrid>
              <a:tr h="63556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Simbolico-ricostruttivo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6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Percettivo-motorio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5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600" spc="-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Ascolta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600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Agisci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556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spc="-1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Leggi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Comunica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5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spc="-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Ripeti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Condividi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70"/>
            <a:ext cx="10693400" cy="639341"/>
          </a:xfrm>
          <a:custGeom>
            <a:avLst/>
            <a:gdLst/>
            <a:ahLst/>
            <a:cxnLst/>
            <a:rect l="l" t="t" r="r" b="b"/>
            <a:pathLst>
              <a:path w="9144000" h="579755">
                <a:moveTo>
                  <a:pt x="0" y="579437"/>
                </a:moveTo>
                <a:lnTo>
                  <a:pt x="9144000" y="579437"/>
                </a:lnTo>
                <a:lnTo>
                  <a:pt x="91440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pattFill prst="dkDn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202" y="85413"/>
            <a:ext cx="96240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algn="ctr"/>
            <a:r>
              <a:rPr dirty="0"/>
              <a:t>Due modi di</a:t>
            </a:r>
            <a:r>
              <a:rPr spc="-154" dirty="0"/>
              <a:t> </a:t>
            </a:r>
            <a:r>
              <a:rPr dirty="0"/>
              <a:t>apprendere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77212" y="4331202"/>
          <a:ext cx="3620161" cy="1827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0161"/>
              </a:tblGrid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5" dirty="0">
                          <a:solidFill>
                            <a:srgbClr val="663300"/>
                          </a:solidFill>
                          <a:latin typeface="Arial"/>
                          <a:cs typeface="Arial"/>
                        </a:rPr>
                        <a:t>Rifletti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1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spc="-5" dirty="0">
                          <a:solidFill>
                            <a:srgbClr val="663300"/>
                          </a:solidFill>
                          <a:latin typeface="Arial"/>
                          <a:cs typeface="Arial"/>
                        </a:rPr>
                        <a:t>Comprendi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16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600" spc="-5" dirty="0">
                          <a:solidFill>
                            <a:srgbClr val="663300"/>
                          </a:solidFill>
                          <a:latin typeface="Arial"/>
                          <a:cs typeface="Arial"/>
                        </a:rPr>
                        <a:t>Memorizza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905487" y="3541655"/>
            <a:ext cx="2357746" cy="794800"/>
          </a:xfrm>
          <a:custGeom>
            <a:avLst/>
            <a:gdLst/>
            <a:ahLst/>
            <a:cxnLst/>
            <a:rect l="l" t="t" r="r" b="b"/>
            <a:pathLst>
              <a:path w="2016125" h="720725">
                <a:moveTo>
                  <a:pt x="0" y="0"/>
                </a:moveTo>
                <a:lnTo>
                  <a:pt x="2016125" y="720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3232" y="3541655"/>
            <a:ext cx="2524831" cy="794800"/>
          </a:xfrm>
          <a:custGeom>
            <a:avLst/>
            <a:gdLst/>
            <a:ahLst/>
            <a:cxnLst/>
            <a:rect l="l" t="t" r="r" b="b"/>
            <a:pathLst>
              <a:path w="2159000" h="720725">
                <a:moveTo>
                  <a:pt x="2159000" y="0"/>
                </a:moveTo>
                <a:lnTo>
                  <a:pt x="0" y="720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6174" y="6640252"/>
            <a:ext cx="8445558" cy="460850"/>
          </a:xfrm>
          <a:prstGeom prst="rect">
            <a:avLst/>
          </a:prstGeom>
          <a:solidFill>
            <a:srgbClr val="DCDCC2"/>
          </a:solidFill>
        </p:spPr>
        <p:txBody>
          <a:bodyPr vert="horz" wrap="square" lIns="0" tIns="44913" rIns="0" bIns="0" rtlCol="0">
            <a:spAutoFit/>
          </a:bodyPr>
          <a:lstStyle/>
          <a:p>
            <a:pPr marL="104315">
              <a:spcBef>
                <a:spcPts val="354"/>
              </a:spcBef>
            </a:pPr>
            <a:r>
              <a:rPr sz="2700" spc="-6" dirty="0">
                <a:solidFill>
                  <a:srgbClr val="000066"/>
                </a:solidFill>
                <a:latin typeface="Arial"/>
                <a:cs typeface="Arial"/>
              </a:rPr>
              <a:t>Utilizzare i due processi per ottimizzarne le</a:t>
            </a:r>
            <a:r>
              <a:rPr sz="2700" spc="177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000066"/>
                </a:solidFill>
                <a:latin typeface="Arial"/>
                <a:cs typeface="Arial"/>
              </a:rPr>
              <a:t>sinergie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5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2809" y="2055981"/>
            <a:ext cx="748538" cy="375341"/>
          </a:xfrm>
          <a:custGeom>
            <a:avLst/>
            <a:gdLst/>
            <a:ahLst/>
            <a:cxnLst/>
            <a:rect l="l" t="t" r="r" b="b"/>
            <a:pathLst>
              <a:path w="640080" h="340360">
                <a:moveTo>
                  <a:pt x="0" y="340353"/>
                </a:moveTo>
                <a:lnTo>
                  <a:pt x="639699" y="340353"/>
                </a:lnTo>
                <a:lnTo>
                  <a:pt x="639699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197" y="2416342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197" y="2776702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810" y="2776702"/>
            <a:ext cx="1576534" cy="375341"/>
          </a:xfrm>
          <a:custGeom>
            <a:avLst/>
            <a:gdLst/>
            <a:ahLst/>
            <a:cxnLst/>
            <a:rect l="l" t="t" r="r" b="b"/>
            <a:pathLst>
              <a:path w="1348105" h="340360">
                <a:moveTo>
                  <a:pt x="0" y="340353"/>
                </a:moveTo>
                <a:lnTo>
                  <a:pt x="1347798" y="340353"/>
                </a:lnTo>
                <a:lnTo>
                  <a:pt x="1347798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197" y="3137063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197" y="3497425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810" y="3497425"/>
            <a:ext cx="2340666" cy="375341"/>
          </a:xfrm>
          <a:custGeom>
            <a:avLst/>
            <a:gdLst/>
            <a:ahLst/>
            <a:cxnLst/>
            <a:rect l="l" t="t" r="r" b="b"/>
            <a:pathLst>
              <a:path w="2001520" h="340360">
                <a:moveTo>
                  <a:pt x="0" y="340353"/>
                </a:moveTo>
                <a:lnTo>
                  <a:pt x="2001115" y="340353"/>
                </a:lnTo>
                <a:lnTo>
                  <a:pt x="2001115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197" y="3857785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197" y="4218146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2809" y="4218146"/>
            <a:ext cx="3916458" cy="375341"/>
          </a:xfrm>
          <a:custGeom>
            <a:avLst/>
            <a:gdLst/>
            <a:ahLst/>
            <a:cxnLst/>
            <a:rect l="l" t="t" r="r" b="b"/>
            <a:pathLst>
              <a:path w="3348990" h="340360">
                <a:moveTo>
                  <a:pt x="0" y="340353"/>
                </a:moveTo>
                <a:lnTo>
                  <a:pt x="3348932" y="340353"/>
                </a:lnTo>
                <a:lnTo>
                  <a:pt x="3348932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197" y="4578507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4197" y="4938907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2809" y="4938907"/>
            <a:ext cx="5413534" cy="375341"/>
          </a:xfrm>
          <a:custGeom>
            <a:avLst/>
            <a:gdLst/>
            <a:ahLst/>
            <a:cxnLst/>
            <a:rect l="l" t="t" r="r" b="b"/>
            <a:pathLst>
              <a:path w="4629150" h="340360">
                <a:moveTo>
                  <a:pt x="0" y="340353"/>
                </a:moveTo>
                <a:lnTo>
                  <a:pt x="4628658" y="340353"/>
                </a:lnTo>
                <a:lnTo>
                  <a:pt x="4628658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197" y="5299269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197" y="5659630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2810" y="5659630"/>
            <a:ext cx="6177666" cy="375341"/>
          </a:xfrm>
          <a:custGeom>
            <a:avLst/>
            <a:gdLst/>
            <a:ahLst/>
            <a:cxnLst/>
            <a:rect l="l" t="t" r="r" b="b"/>
            <a:pathLst>
              <a:path w="5282565" h="340360">
                <a:moveTo>
                  <a:pt x="0" y="340353"/>
                </a:moveTo>
                <a:lnTo>
                  <a:pt x="5282503" y="340353"/>
                </a:lnTo>
                <a:lnTo>
                  <a:pt x="5282503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4197" y="6019990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197" y="6380352"/>
            <a:ext cx="764875" cy="375341"/>
          </a:xfrm>
          <a:custGeom>
            <a:avLst/>
            <a:gdLst/>
            <a:ahLst/>
            <a:cxnLst/>
            <a:rect l="l" t="t" r="r" b="b"/>
            <a:pathLst>
              <a:path w="654050" h="340360">
                <a:moveTo>
                  <a:pt x="0" y="340353"/>
                </a:moveTo>
                <a:lnTo>
                  <a:pt x="653744" y="340353"/>
                </a:lnTo>
                <a:lnTo>
                  <a:pt x="653744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2810" y="6380352"/>
            <a:ext cx="7483152" cy="375341"/>
          </a:xfrm>
          <a:custGeom>
            <a:avLst/>
            <a:gdLst/>
            <a:ahLst/>
            <a:cxnLst/>
            <a:rect l="l" t="t" r="r" b="b"/>
            <a:pathLst>
              <a:path w="6398895" h="340360">
                <a:moveTo>
                  <a:pt x="0" y="340353"/>
                </a:moveTo>
                <a:lnTo>
                  <a:pt x="6398632" y="340353"/>
                </a:lnTo>
                <a:lnTo>
                  <a:pt x="6398632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303" y="1688233"/>
            <a:ext cx="16337" cy="360636"/>
          </a:xfrm>
          <a:custGeom>
            <a:avLst/>
            <a:gdLst/>
            <a:ahLst/>
            <a:cxnLst/>
            <a:rect l="l" t="t" r="r" b="b"/>
            <a:pathLst>
              <a:path w="13970" h="327025">
                <a:moveTo>
                  <a:pt x="0" y="326775"/>
                </a:moveTo>
                <a:lnTo>
                  <a:pt x="13591" y="326775"/>
                </a:lnTo>
                <a:lnTo>
                  <a:pt x="13591" y="0"/>
                </a:lnTo>
                <a:lnTo>
                  <a:pt x="0" y="0"/>
                </a:lnTo>
                <a:lnTo>
                  <a:pt x="0" y="3267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303" y="1680647"/>
            <a:ext cx="16337" cy="375341"/>
          </a:xfrm>
          <a:custGeom>
            <a:avLst/>
            <a:gdLst/>
            <a:ahLst/>
            <a:cxnLst/>
            <a:rect l="l" t="t" r="r" b="b"/>
            <a:pathLst>
              <a:path w="13970" h="340360">
                <a:moveTo>
                  <a:pt x="0" y="340353"/>
                </a:moveTo>
                <a:lnTo>
                  <a:pt x="13591" y="340353"/>
                </a:lnTo>
                <a:lnTo>
                  <a:pt x="13591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2805" y="1688233"/>
            <a:ext cx="16337" cy="360636"/>
          </a:xfrm>
          <a:custGeom>
            <a:avLst/>
            <a:gdLst/>
            <a:ahLst/>
            <a:cxnLst/>
            <a:rect l="l" t="t" r="r" b="b"/>
            <a:pathLst>
              <a:path w="13969" h="327025">
                <a:moveTo>
                  <a:pt x="0" y="326775"/>
                </a:moveTo>
                <a:lnTo>
                  <a:pt x="13591" y="326775"/>
                </a:lnTo>
                <a:lnTo>
                  <a:pt x="13591" y="0"/>
                </a:lnTo>
                <a:lnTo>
                  <a:pt x="0" y="0"/>
                </a:lnTo>
                <a:lnTo>
                  <a:pt x="0" y="3267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2809" y="1680647"/>
            <a:ext cx="16337" cy="375341"/>
          </a:xfrm>
          <a:custGeom>
            <a:avLst/>
            <a:gdLst/>
            <a:ahLst/>
            <a:cxnLst/>
            <a:rect l="l" t="t" r="r" b="b"/>
            <a:pathLst>
              <a:path w="13969" h="340360">
                <a:moveTo>
                  <a:pt x="0" y="340353"/>
                </a:moveTo>
                <a:lnTo>
                  <a:pt x="13591" y="340353"/>
                </a:lnTo>
                <a:lnTo>
                  <a:pt x="13591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54994" y="1688233"/>
            <a:ext cx="16337" cy="360636"/>
          </a:xfrm>
          <a:custGeom>
            <a:avLst/>
            <a:gdLst/>
            <a:ahLst/>
            <a:cxnLst/>
            <a:rect l="l" t="t" r="r" b="b"/>
            <a:pathLst>
              <a:path w="13969" h="327025">
                <a:moveTo>
                  <a:pt x="0" y="326775"/>
                </a:moveTo>
                <a:lnTo>
                  <a:pt x="13591" y="326775"/>
                </a:lnTo>
                <a:lnTo>
                  <a:pt x="13591" y="0"/>
                </a:lnTo>
                <a:lnTo>
                  <a:pt x="0" y="0"/>
                </a:lnTo>
                <a:lnTo>
                  <a:pt x="0" y="3267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4999" y="1680647"/>
            <a:ext cx="16337" cy="375341"/>
          </a:xfrm>
          <a:custGeom>
            <a:avLst/>
            <a:gdLst/>
            <a:ahLst/>
            <a:cxnLst/>
            <a:rect l="l" t="t" r="r" b="b"/>
            <a:pathLst>
              <a:path w="13969" h="340360">
                <a:moveTo>
                  <a:pt x="0" y="340353"/>
                </a:moveTo>
                <a:lnTo>
                  <a:pt x="13591" y="340353"/>
                </a:lnTo>
                <a:lnTo>
                  <a:pt x="13591" y="0"/>
                </a:lnTo>
                <a:lnTo>
                  <a:pt x="0" y="0"/>
                </a:lnTo>
                <a:lnTo>
                  <a:pt x="0" y="34035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4994" y="2438901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19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54999" y="2431315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3117" y="1688233"/>
            <a:ext cx="16337" cy="1081207"/>
          </a:xfrm>
          <a:custGeom>
            <a:avLst/>
            <a:gdLst/>
            <a:ahLst/>
            <a:cxnLst/>
            <a:rect l="l" t="t" r="r" b="b"/>
            <a:pathLst>
              <a:path w="13969" h="980439">
                <a:moveTo>
                  <a:pt x="0" y="980326"/>
                </a:moveTo>
                <a:lnTo>
                  <a:pt x="13591" y="980326"/>
                </a:lnTo>
                <a:lnTo>
                  <a:pt x="13591" y="0"/>
                </a:lnTo>
                <a:lnTo>
                  <a:pt x="0" y="0"/>
                </a:lnTo>
                <a:lnTo>
                  <a:pt x="0" y="98032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2996" y="1680647"/>
            <a:ext cx="16337" cy="1096613"/>
          </a:xfrm>
          <a:custGeom>
            <a:avLst/>
            <a:gdLst/>
            <a:ahLst/>
            <a:cxnLst/>
            <a:rect l="l" t="t" r="r" b="b"/>
            <a:pathLst>
              <a:path w="13969" h="994410">
                <a:moveTo>
                  <a:pt x="0" y="993904"/>
                </a:moveTo>
                <a:lnTo>
                  <a:pt x="13591" y="993904"/>
                </a:lnTo>
                <a:lnTo>
                  <a:pt x="13591" y="0"/>
                </a:lnTo>
                <a:lnTo>
                  <a:pt x="0" y="0"/>
                </a:lnTo>
                <a:lnTo>
                  <a:pt x="0" y="99390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4994" y="3159622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19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54999" y="3152037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83117" y="3159622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19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2996" y="3152037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47115" y="1688233"/>
            <a:ext cx="16337" cy="1802478"/>
          </a:xfrm>
          <a:custGeom>
            <a:avLst/>
            <a:gdLst/>
            <a:ahLst/>
            <a:cxnLst/>
            <a:rect l="l" t="t" r="r" b="b"/>
            <a:pathLst>
              <a:path w="13969" h="1634489">
                <a:moveTo>
                  <a:pt x="0" y="1633877"/>
                </a:moveTo>
                <a:lnTo>
                  <a:pt x="13591" y="1633877"/>
                </a:lnTo>
                <a:lnTo>
                  <a:pt x="13591" y="0"/>
                </a:lnTo>
                <a:lnTo>
                  <a:pt x="0" y="0"/>
                </a:lnTo>
                <a:lnTo>
                  <a:pt x="0" y="16338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6994" y="1680647"/>
            <a:ext cx="16337" cy="1817185"/>
          </a:xfrm>
          <a:custGeom>
            <a:avLst/>
            <a:gdLst/>
            <a:ahLst/>
            <a:cxnLst/>
            <a:rect l="l" t="t" r="r" b="b"/>
            <a:pathLst>
              <a:path w="13969" h="1647825">
                <a:moveTo>
                  <a:pt x="0" y="1647455"/>
                </a:moveTo>
                <a:lnTo>
                  <a:pt x="13591" y="1647455"/>
                </a:lnTo>
                <a:lnTo>
                  <a:pt x="13591" y="0"/>
                </a:lnTo>
                <a:lnTo>
                  <a:pt x="0" y="0"/>
                </a:lnTo>
                <a:lnTo>
                  <a:pt x="0" y="164745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54994" y="3880345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54999" y="3872758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3117" y="3880345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2996" y="3872758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47115" y="3880345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46994" y="3872758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43388" y="1688233"/>
            <a:ext cx="16337" cy="2523051"/>
          </a:xfrm>
          <a:custGeom>
            <a:avLst/>
            <a:gdLst/>
            <a:ahLst/>
            <a:cxnLst/>
            <a:rect l="l" t="t" r="r" b="b"/>
            <a:pathLst>
              <a:path w="13970" h="2287904">
                <a:moveTo>
                  <a:pt x="0" y="2287429"/>
                </a:moveTo>
                <a:lnTo>
                  <a:pt x="13591" y="2287429"/>
                </a:lnTo>
                <a:lnTo>
                  <a:pt x="13591" y="0"/>
                </a:lnTo>
                <a:lnTo>
                  <a:pt x="0" y="0"/>
                </a:lnTo>
                <a:lnTo>
                  <a:pt x="0" y="22874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43267" y="1680647"/>
            <a:ext cx="16337" cy="2537756"/>
          </a:xfrm>
          <a:custGeom>
            <a:avLst/>
            <a:gdLst/>
            <a:ahLst/>
            <a:cxnLst/>
            <a:rect l="l" t="t" r="r" b="b"/>
            <a:pathLst>
              <a:path w="13970" h="2301240">
                <a:moveTo>
                  <a:pt x="0" y="2301007"/>
                </a:moveTo>
                <a:lnTo>
                  <a:pt x="13591" y="2301007"/>
                </a:lnTo>
                <a:lnTo>
                  <a:pt x="13591" y="0"/>
                </a:lnTo>
                <a:lnTo>
                  <a:pt x="0" y="0"/>
                </a:lnTo>
                <a:lnTo>
                  <a:pt x="0" y="230100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3311" y="1688233"/>
            <a:ext cx="16337" cy="2523051"/>
          </a:xfrm>
          <a:custGeom>
            <a:avLst/>
            <a:gdLst/>
            <a:ahLst/>
            <a:cxnLst/>
            <a:rect l="l" t="t" r="r" b="b"/>
            <a:pathLst>
              <a:path w="13970" h="2287904">
                <a:moveTo>
                  <a:pt x="0" y="2287429"/>
                </a:moveTo>
                <a:lnTo>
                  <a:pt x="13591" y="2287429"/>
                </a:lnTo>
                <a:lnTo>
                  <a:pt x="13591" y="0"/>
                </a:lnTo>
                <a:lnTo>
                  <a:pt x="0" y="0"/>
                </a:lnTo>
                <a:lnTo>
                  <a:pt x="0" y="22874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3190" y="1680647"/>
            <a:ext cx="16337" cy="2537756"/>
          </a:xfrm>
          <a:custGeom>
            <a:avLst/>
            <a:gdLst/>
            <a:ahLst/>
            <a:cxnLst/>
            <a:rect l="l" t="t" r="r" b="b"/>
            <a:pathLst>
              <a:path w="13970" h="2301240">
                <a:moveTo>
                  <a:pt x="0" y="2301007"/>
                </a:moveTo>
                <a:lnTo>
                  <a:pt x="13591" y="2301007"/>
                </a:lnTo>
                <a:lnTo>
                  <a:pt x="13591" y="0"/>
                </a:lnTo>
                <a:lnTo>
                  <a:pt x="0" y="0"/>
                </a:lnTo>
                <a:lnTo>
                  <a:pt x="0" y="230100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54994" y="4601067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4999" y="4593480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83117" y="4601067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82996" y="4593480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47115" y="4601067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46994" y="4593480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43388" y="4601067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43267" y="4593480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3311" y="4601067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23190" y="4593480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71808" y="1688233"/>
            <a:ext cx="16337" cy="3243622"/>
          </a:xfrm>
          <a:custGeom>
            <a:avLst/>
            <a:gdLst/>
            <a:ahLst/>
            <a:cxnLst/>
            <a:rect l="l" t="t" r="r" b="b"/>
            <a:pathLst>
              <a:path w="13970" h="2941320">
                <a:moveTo>
                  <a:pt x="0" y="2940980"/>
                </a:moveTo>
                <a:lnTo>
                  <a:pt x="13591" y="2940980"/>
                </a:lnTo>
                <a:lnTo>
                  <a:pt x="13591" y="0"/>
                </a:lnTo>
                <a:lnTo>
                  <a:pt x="0" y="0"/>
                </a:lnTo>
                <a:lnTo>
                  <a:pt x="0" y="29409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71898" y="1680647"/>
            <a:ext cx="16337" cy="3258328"/>
          </a:xfrm>
          <a:custGeom>
            <a:avLst/>
            <a:gdLst/>
            <a:ahLst/>
            <a:cxnLst/>
            <a:rect l="l" t="t" r="r" b="b"/>
            <a:pathLst>
              <a:path w="13970" h="2954654">
                <a:moveTo>
                  <a:pt x="0" y="2954558"/>
                </a:moveTo>
                <a:lnTo>
                  <a:pt x="13591" y="2954558"/>
                </a:lnTo>
                <a:lnTo>
                  <a:pt x="13591" y="0"/>
                </a:lnTo>
                <a:lnTo>
                  <a:pt x="0" y="0"/>
                </a:lnTo>
                <a:lnTo>
                  <a:pt x="0" y="295455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19880" y="1688233"/>
            <a:ext cx="16337" cy="3243622"/>
          </a:xfrm>
          <a:custGeom>
            <a:avLst/>
            <a:gdLst/>
            <a:ahLst/>
            <a:cxnLst/>
            <a:rect l="l" t="t" r="r" b="b"/>
            <a:pathLst>
              <a:path w="13970" h="2941320">
                <a:moveTo>
                  <a:pt x="0" y="2940980"/>
                </a:moveTo>
                <a:lnTo>
                  <a:pt x="13591" y="2940980"/>
                </a:lnTo>
                <a:lnTo>
                  <a:pt x="13591" y="0"/>
                </a:lnTo>
                <a:lnTo>
                  <a:pt x="0" y="0"/>
                </a:lnTo>
                <a:lnTo>
                  <a:pt x="0" y="29409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19971" y="1680647"/>
            <a:ext cx="16337" cy="3258328"/>
          </a:xfrm>
          <a:custGeom>
            <a:avLst/>
            <a:gdLst/>
            <a:ahLst/>
            <a:cxnLst/>
            <a:rect l="l" t="t" r="r" b="b"/>
            <a:pathLst>
              <a:path w="13970" h="2954654">
                <a:moveTo>
                  <a:pt x="0" y="2954558"/>
                </a:moveTo>
                <a:lnTo>
                  <a:pt x="13591" y="2954558"/>
                </a:lnTo>
                <a:lnTo>
                  <a:pt x="13591" y="0"/>
                </a:lnTo>
                <a:lnTo>
                  <a:pt x="0" y="0"/>
                </a:lnTo>
                <a:lnTo>
                  <a:pt x="0" y="295455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54994" y="5321729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54999" y="5314242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83117" y="5321729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82996" y="5314242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47115" y="5321729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46994" y="5314242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43388" y="5321729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43267" y="5314242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23311" y="5321729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23190" y="5314242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71808" y="5321729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71898" y="5314242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19880" y="5321729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19971" y="5314242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84515" y="1688233"/>
            <a:ext cx="16337" cy="3964194"/>
          </a:xfrm>
          <a:custGeom>
            <a:avLst/>
            <a:gdLst/>
            <a:ahLst/>
            <a:cxnLst/>
            <a:rect l="l" t="t" r="r" b="b"/>
            <a:pathLst>
              <a:path w="13970" h="3594735">
                <a:moveTo>
                  <a:pt x="0" y="3594477"/>
                </a:moveTo>
                <a:lnTo>
                  <a:pt x="13591" y="3594477"/>
                </a:lnTo>
                <a:lnTo>
                  <a:pt x="13591" y="0"/>
                </a:lnTo>
                <a:lnTo>
                  <a:pt x="0" y="0"/>
                </a:lnTo>
                <a:lnTo>
                  <a:pt x="0" y="35944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84394" y="1680686"/>
            <a:ext cx="16337" cy="3979599"/>
          </a:xfrm>
          <a:custGeom>
            <a:avLst/>
            <a:gdLst/>
            <a:ahLst/>
            <a:cxnLst/>
            <a:rect l="l" t="t" r="r" b="b"/>
            <a:pathLst>
              <a:path w="13970" h="3608704">
                <a:moveTo>
                  <a:pt x="0" y="3608109"/>
                </a:moveTo>
                <a:lnTo>
                  <a:pt x="13591" y="3608109"/>
                </a:lnTo>
                <a:lnTo>
                  <a:pt x="13591" y="0"/>
                </a:lnTo>
                <a:lnTo>
                  <a:pt x="0" y="0"/>
                </a:lnTo>
                <a:lnTo>
                  <a:pt x="0" y="360810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54994" y="6042450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54999" y="6034964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83117" y="6042450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82996" y="6034964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47115" y="6042450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69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46994" y="6034964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69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43388" y="6042450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43267" y="6034964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23311" y="6042450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3190" y="6034964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71808" y="6042450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71898" y="6034964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19880" y="6042450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19971" y="6034964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84515" y="6042450"/>
            <a:ext cx="16337" cy="330525"/>
          </a:xfrm>
          <a:custGeom>
            <a:avLst/>
            <a:gdLst/>
            <a:ahLst/>
            <a:cxnLst/>
            <a:rect l="l" t="t" r="r" b="b"/>
            <a:pathLst>
              <a:path w="13970" h="299720">
                <a:moveTo>
                  <a:pt x="0" y="299619"/>
                </a:moveTo>
                <a:lnTo>
                  <a:pt x="13591" y="299619"/>
                </a:lnTo>
                <a:lnTo>
                  <a:pt x="13591" y="0"/>
                </a:lnTo>
                <a:lnTo>
                  <a:pt x="0" y="0"/>
                </a:lnTo>
                <a:lnTo>
                  <a:pt x="0" y="2996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84394" y="6034964"/>
            <a:ext cx="16337" cy="345930"/>
          </a:xfrm>
          <a:custGeom>
            <a:avLst/>
            <a:gdLst/>
            <a:ahLst/>
            <a:cxnLst/>
            <a:rect l="l" t="t" r="r" b="b"/>
            <a:pathLst>
              <a:path w="13970" h="313689">
                <a:moveTo>
                  <a:pt x="0" y="313197"/>
                </a:moveTo>
                <a:lnTo>
                  <a:pt x="13591" y="313197"/>
                </a:lnTo>
                <a:lnTo>
                  <a:pt x="13591" y="0"/>
                </a:lnTo>
                <a:lnTo>
                  <a:pt x="0" y="0"/>
                </a:lnTo>
                <a:lnTo>
                  <a:pt x="0" y="313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80151" y="1688233"/>
            <a:ext cx="16337" cy="4684765"/>
          </a:xfrm>
          <a:custGeom>
            <a:avLst/>
            <a:gdLst/>
            <a:ahLst/>
            <a:cxnLst/>
            <a:rect l="l" t="t" r="r" b="b"/>
            <a:pathLst>
              <a:path w="13970" h="4248150">
                <a:moveTo>
                  <a:pt x="0" y="4248028"/>
                </a:moveTo>
                <a:lnTo>
                  <a:pt x="13591" y="4248028"/>
                </a:lnTo>
                <a:lnTo>
                  <a:pt x="13591" y="0"/>
                </a:lnTo>
                <a:lnTo>
                  <a:pt x="0" y="0"/>
                </a:lnTo>
                <a:lnTo>
                  <a:pt x="0" y="424802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80243" y="1680686"/>
            <a:ext cx="16337" cy="4700171"/>
          </a:xfrm>
          <a:custGeom>
            <a:avLst/>
            <a:gdLst/>
            <a:ahLst/>
            <a:cxnLst/>
            <a:rect l="l" t="t" r="r" b="b"/>
            <a:pathLst>
              <a:path w="13970" h="4262120">
                <a:moveTo>
                  <a:pt x="0" y="4261660"/>
                </a:moveTo>
                <a:lnTo>
                  <a:pt x="13591" y="4261660"/>
                </a:lnTo>
                <a:lnTo>
                  <a:pt x="13591" y="0"/>
                </a:lnTo>
                <a:lnTo>
                  <a:pt x="0" y="0"/>
                </a:lnTo>
                <a:lnTo>
                  <a:pt x="0" y="42616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89766" y="1688233"/>
            <a:ext cx="16337" cy="4684765"/>
          </a:xfrm>
          <a:custGeom>
            <a:avLst/>
            <a:gdLst/>
            <a:ahLst/>
            <a:cxnLst/>
            <a:rect l="l" t="t" r="r" b="b"/>
            <a:pathLst>
              <a:path w="13970" h="4248150">
                <a:moveTo>
                  <a:pt x="0" y="4248028"/>
                </a:moveTo>
                <a:lnTo>
                  <a:pt x="13591" y="4248028"/>
                </a:lnTo>
                <a:lnTo>
                  <a:pt x="13591" y="0"/>
                </a:lnTo>
                <a:lnTo>
                  <a:pt x="0" y="0"/>
                </a:lnTo>
                <a:lnTo>
                  <a:pt x="0" y="424802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89857" y="1680686"/>
            <a:ext cx="16337" cy="4700171"/>
          </a:xfrm>
          <a:custGeom>
            <a:avLst/>
            <a:gdLst/>
            <a:ahLst/>
            <a:cxnLst/>
            <a:rect l="l" t="t" r="r" b="b"/>
            <a:pathLst>
              <a:path w="13970" h="4262120">
                <a:moveTo>
                  <a:pt x="0" y="4261660"/>
                </a:moveTo>
                <a:lnTo>
                  <a:pt x="13591" y="4261660"/>
                </a:lnTo>
                <a:lnTo>
                  <a:pt x="13591" y="0"/>
                </a:lnTo>
                <a:lnTo>
                  <a:pt x="0" y="0"/>
                </a:lnTo>
                <a:lnTo>
                  <a:pt x="0" y="42616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8303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8303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70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22805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69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22809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69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54994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69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54999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69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83117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69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2996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69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47115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69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46994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69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43388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43267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70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23311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23190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70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71808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71898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70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19880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19971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70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84515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84394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70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80151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80243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70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89766" y="6763172"/>
            <a:ext cx="16337" cy="248594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0" y="224936"/>
                </a:moveTo>
                <a:lnTo>
                  <a:pt x="13591" y="224936"/>
                </a:lnTo>
                <a:lnTo>
                  <a:pt x="13591" y="0"/>
                </a:lnTo>
                <a:lnTo>
                  <a:pt x="0" y="0"/>
                </a:lnTo>
                <a:lnTo>
                  <a:pt x="0" y="2249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9857" y="6755681"/>
            <a:ext cx="16337" cy="255596"/>
          </a:xfrm>
          <a:custGeom>
            <a:avLst/>
            <a:gdLst/>
            <a:ahLst/>
            <a:cxnLst/>
            <a:rect l="l" t="t" r="r" b="b"/>
            <a:pathLst>
              <a:path w="13970" h="231775">
                <a:moveTo>
                  <a:pt x="0" y="231730"/>
                </a:moveTo>
                <a:lnTo>
                  <a:pt x="13591" y="231730"/>
                </a:lnTo>
                <a:lnTo>
                  <a:pt x="13591" y="0"/>
                </a:lnTo>
                <a:lnTo>
                  <a:pt x="0" y="0"/>
                </a:lnTo>
                <a:lnTo>
                  <a:pt x="0" y="2317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08784" y="1688233"/>
            <a:ext cx="16337" cy="5323406"/>
          </a:xfrm>
          <a:custGeom>
            <a:avLst/>
            <a:gdLst/>
            <a:ahLst/>
            <a:cxnLst/>
            <a:rect l="l" t="t" r="r" b="b"/>
            <a:pathLst>
              <a:path w="13970" h="4827270">
                <a:moveTo>
                  <a:pt x="0" y="4826896"/>
                </a:moveTo>
                <a:lnTo>
                  <a:pt x="13591" y="4826896"/>
                </a:lnTo>
                <a:lnTo>
                  <a:pt x="13591" y="0"/>
                </a:lnTo>
                <a:lnTo>
                  <a:pt x="0" y="0"/>
                </a:lnTo>
                <a:lnTo>
                  <a:pt x="0" y="482689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08662" y="1680682"/>
            <a:ext cx="16337" cy="5331109"/>
          </a:xfrm>
          <a:custGeom>
            <a:avLst/>
            <a:gdLst/>
            <a:ahLst/>
            <a:cxnLst/>
            <a:rect l="l" t="t" r="r" b="b"/>
            <a:pathLst>
              <a:path w="13970" h="4834255">
                <a:moveTo>
                  <a:pt x="0" y="4833744"/>
                </a:moveTo>
                <a:lnTo>
                  <a:pt x="13436" y="4833744"/>
                </a:lnTo>
                <a:lnTo>
                  <a:pt x="13436" y="0"/>
                </a:lnTo>
                <a:lnTo>
                  <a:pt x="0" y="0"/>
                </a:lnTo>
                <a:lnTo>
                  <a:pt x="0" y="483374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7621" y="1038225"/>
            <a:ext cx="9258702" cy="15406"/>
          </a:xfrm>
          <a:custGeom>
            <a:avLst/>
            <a:gdLst/>
            <a:ahLst/>
            <a:cxnLst/>
            <a:rect l="l" t="t" r="r" b="b"/>
            <a:pathLst>
              <a:path w="7917180" h="13969">
                <a:moveTo>
                  <a:pt x="0" y="13551"/>
                </a:moveTo>
                <a:lnTo>
                  <a:pt x="7916687" y="13551"/>
                </a:lnTo>
                <a:lnTo>
                  <a:pt x="7916687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8303" y="1680681"/>
            <a:ext cx="9266128" cy="15406"/>
          </a:xfrm>
          <a:custGeom>
            <a:avLst/>
            <a:gdLst/>
            <a:ahLst/>
            <a:cxnLst/>
            <a:rect l="l" t="t" r="r" b="b"/>
            <a:pathLst>
              <a:path w="7923530" h="13969">
                <a:moveTo>
                  <a:pt x="0" y="13546"/>
                </a:moveTo>
                <a:lnTo>
                  <a:pt x="7923482" y="13546"/>
                </a:lnTo>
                <a:lnTo>
                  <a:pt x="7923482" y="0"/>
                </a:lnTo>
                <a:lnTo>
                  <a:pt x="0" y="0"/>
                </a:lnTo>
                <a:lnTo>
                  <a:pt x="0" y="1354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78845" y="2056095"/>
            <a:ext cx="7746030" cy="15406"/>
          </a:xfrm>
          <a:custGeom>
            <a:avLst/>
            <a:gdLst/>
            <a:ahLst/>
            <a:cxnLst/>
            <a:rect l="l" t="t" r="r" b="b"/>
            <a:pathLst>
              <a:path w="6623684" h="13969">
                <a:moveTo>
                  <a:pt x="0" y="13551"/>
                </a:moveTo>
                <a:lnTo>
                  <a:pt x="6623256" y="13551"/>
                </a:lnTo>
                <a:lnTo>
                  <a:pt x="6623256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70903" y="2055980"/>
            <a:ext cx="7753456" cy="15406"/>
          </a:xfrm>
          <a:custGeom>
            <a:avLst/>
            <a:gdLst/>
            <a:ahLst/>
            <a:cxnLst/>
            <a:rect l="l" t="t" r="r" b="b"/>
            <a:pathLst>
              <a:path w="6630034" h="13969">
                <a:moveTo>
                  <a:pt x="0" y="13577"/>
                </a:moveTo>
                <a:lnTo>
                  <a:pt x="6630047" y="13577"/>
                </a:lnTo>
                <a:lnTo>
                  <a:pt x="6630047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78845" y="2416456"/>
            <a:ext cx="7746030" cy="15406"/>
          </a:xfrm>
          <a:custGeom>
            <a:avLst/>
            <a:gdLst/>
            <a:ahLst/>
            <a:cxnLst/>
            <a:rect l="l" t="t" r="r" b="b"/>
            <a:pathLst>
              <a:path w="6623684" h="13969">
                <a:moveTo>
                  <a:pt x="0" y="13551"/>
                </a:moveTo>
                <a:lnTo>
                  <a:pt x="6623256" y="13551"/>
                </a:lnTo>
                <a:lnTo>
                  <a:pt x="6623256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70903" y="2416342"/>
            <a:ext cx="7753456" cy="15406"/>
          </a:xfrm>
          <a:custGeom>
            <a:avLst/>
            <a:gdLst/>
            <a:ahLst/>
            <a:cxnLst/>
            <a:rect l="l" t="t" r="r" b="b"/>
            <a:pathLst>
              <a:path w="6630034" h="13969">
                <a:moveTo>
                  <a:pt x="0" y="13577"/>
                </a:moveTo>
                <a:lnTo>
                  <a:pt x="6630047" y="13577"/>
                </a:lnTo>
                <a:lnTo>
                  <a:pt x="6630047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06990" y="2776816"/>
            <a:ext cx="6918036" cy="15406"/>
          </a:xfrm>
          <a:custGeom>
            <a:avLst/>
            <a:gdLst/>
            <a:ahLst/>
            <a:cxnLst/>
            <a:rect l="l" t="t" r="r" b="b"/>
            <a:pathLst>
              <a:path w="5915659" h="13969">
                <a:moveTo>
                  <a:pt x="0" y="13551"/>
                </a:moveTo>
                <a:lnTo>
                  <a:pt x="5915104" y="13551"/>
                </a:lnTo>
                <a:lnTo>
                  <a:pt x="5915104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98921" y="2776702"/>
            <a:ext cx="6925462" cy="15406"/>
          </a:xfrm>
          <a:custGeom>
            <a:avLst/>
            <a:gdLst/>
            <a:ahLst/>
            <a:cxnLst/>
            <a:rect l="l" t="t" r="r" b="b"/>
            <a:pathLst>
              <a:path w="5922009" h="13969">
                <a:moveTo>
                  <a:pt x="0" y="13577"/>
                </a:moveTo>
                <a:lnTo>
                  <a:pt x="5922003" y="13577"/>
                </a:lnTo>
                <a:lnTo>
                  <a:pt x="5922003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06990" y="3137178"/>
            <a:ext cx="6918036" cy="15406"/>
          </a:xfrm>
          <a:custGeom>
            <a:avLst/>
            <a:gdLst/>
            <a:ahLst/>
            <a:cxnLst/>
            <a:rect l="l" t="t" r="r" b="b"/>
            <a:pathLst>
              <a:path w="5915659" h="13969">
                <a:moveTo>
                  <a:pt x="0" y="13551"/>
                </a:moveTo>
                <a:lnTo>
                  <a:pt x="5915104" y="13551"/>
                </a:lnTo>
                <a:lnTo>
                  <a:pt x="5915104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98921" y="3137063"/>
            <a:ext cx="6925462" cy="15406"/>
          </a:xfrm>
          <a:custGeom>
            <a:avLst/>
            <a:gdLst/>
            <a:ahLst/>
            <a:cxnLst/>
            <a:rect l="l" t="t" r="r" b="b"/>
            <a:pathLst>
              <a:path w="5922009" h="13969">
                <a:moveTo>
                  <a:pt x="0" y="13577"/>
                </a:moveTo>
                <a:lnTo>
                  <a:pt x="5922003" y="13577"/>
                </a:lnTo>
                <a:lnTo>
                  <a:pt x="5922003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70988" y="3497539"/>
            <a:ext cx="6153903" cy="15406"/>
          </a:xfrm>
          <a:custGeom>
            <a:avLst/>
            <a:gdLst/>
            <a:ahLst/>
            <a:cxnLst/>
            <a:rect l="l" t="t" r="r" b="b"/>
            <a:pathLst>
              <a:path w="5262245" h="13969">
                <a:moveTo>
                  <a:pt x="0" y="13551"/>
                </a:moveTo>
                <a:lnTo>
                  <a:pt x="5261804" y="13551"/>
                </a:lnTo>
                <a:lnTo>
                  <a:pt x="5261804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62919" y="3497424"/>
            <a:ext cx="6162072" cy="15406"/>
          </a:xfrm>
          <a:custGeom>
            <a:avLst/>
            <a:gdLst/>
            <a:ahLst/>
            <a:cxnLst/>
            <a:rect l="l" t="t" r="r" b="b"/>
            <a:pathLst>
              <a:path w="5269230" h="13969">
                <a:moveTo>
                  <a:pt x="0" y="13577"/>
                </a:moveTo>
                <a:lnTo>
                  <a:pt x="5268704" y="13577"/>
                </a:lnTo>
                <a:lnTo>
                  <a:pt x="5268704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70988" y="3857899"/>
            <a:ext cx="6153903" cy="15406"/>
          </a:xfrm>
          <a:custGeom>
            <a:avLst/>
            <a:gdLst/>
            <a:ahLst/>
            <a:cxnLst/>
            <a:rect l="l" t="t" r="r" b="b"/>
            <a:pathLst>
              <a:path w="5262245" h="13970">
                <a:moveTo>
                  <a:pt x="0" y="13551"/>
                </a:moveTo>
                <a:lnTo>
                  <a:pt x="5261804" y="13551"/>
                </a:lnTo>
                <a:lnTo>
                  <a:pt x="5261804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62919" y="3857785"/>
            <a:ext cx="6162072" cy="15406"/>
          </a:xfrm>
          <a:custGeom>
            <a:avLst/>
            <a:gdLst/>
            <a:ahLst/>
            <a:cxnLst/>
            <a:rect l="l" t="t" r="r" b="b"/>
            <a:pathLst>
              <a:path w="5269230" h="13970">
                <a:moveTo>
                  <a:pt x="0" y="13577"/>
                </a:moveTo>
                <a:lnTo>
                  <a:pt x="5268704" y="13577"/>
                </a:lnTo>
                <a:lnTo>
                  <a:pt x="5268704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46972" y="4218261"/>
            <a:ext cx="4578112" cy="15406"/>
          </a:xfrm>
          <a:custGeom>
            <a:avLst/>
            <a:gdLst/>
            <a:ahLst/>
            <a:cxnLst/>
            <a:rect l="l" t="t" r="r" b="b"/>
            <a:pathLst>
              <a:path w="3914775" h="13970">
                <a:moveTo>
                  <a:pt x="0" y="13551"/>
                </a:moveTo>
                <a:lnTo>
                  <a:pt x="3914169" y="13551"/>
                </a:lnTo>
                <a:lnTo>
                  <a:pt x="3914169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39116" y="4218146"/>
            <a:ext cx="4585538" cy="15406"/>
          </a:xfrm>
          <a:custGeom>
            <a:avLst/>
            <a:gdLst/>
            <a:ahLst/>
            <a:cxnLst/>
            <a:rect l="l" t="t" r="r" b="b"/>
            <a:pathLst>
              <a:path w="3921125" h="13970">
                <a:moveTo>
                  <a:pt x="0" y="13577"/>
                </a:moveTo>
                <a:lnTo>
                  <a:pt x="3920887" y="13577"/>
                </a:lnTo>
                <a:lnTo>
                  <a:pt x="3920887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46972" y="4578621"/>
            <a:ext cx="4578112" cy="15406"/>
          </a:xfrm>
          <a:custGeom>
            <a:avLst/>
            <a:gdLst/>
            <a:ahLst/>
            <a:cxnLst/>
            <a:rect l="l" t="t" r="r" b="b"/>
            <a:pathLst>
              <a:path w="3914775" h="13970">
                <a:moveTo>
                  <a:pt x="0" y="13551"/>
                </a:moveTo>
                <a:lnTo>
                  <a:pt x="3914169" y="13551"/>
                </a:lnTo>
                <a:lnTo>
                  <a:pt x="3914169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039116" y="4578507"/>
            <a:ext cx="4585538" cy="15406"/>
          </a:xfrm>
          <a:custGeom>
            <a:avLst/>
            <a:gdLst/>
            <a:ahLst/>
            <a:cxnLst/>
            <a:rect l="l" t="t" r="r" b="b"/>
            <a:pathLst>
              <a:path w="3921125" h="13970">
                <a:moveTo>
                  <a:pt x="0" y="13577"/>
                </a:moveTo>
                <a:lnTo>
                  <a:pt x="3920887" y="13577"/>
                </a:lnTo>
                <a:lnTo>
                  <a:pt x="3920887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43753" y="4938982"/>
            <a:ext cx="3081036" cy="15406"/>
          </a:xfrm>
          <a:custGeom>
            <a:avLst/>
            <a:gdLst/>
            <a:ahLst/>
            <a:cxnLst/>
            <a:rect l="l" t="t" r="r" b="b"/>
            <a:pathLst>
              <a:path w="2634615" h="13970">
                <a:moveTo>
                  <a:pt x="0" y="13551"/>
                </a:moveTo>
                <a:lnTo>
                  <a:pt x="2634261" y="13551"/>
                </a:lnTo>
                <a:lnTo>
                  <a:pt x="2634261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35897" y="4938867"/>
            <a:ext cx="3089204" cy="15406"/>
          </a:xfrm>
          <a:custGeom>
            <a:avLst/>
            <a:gdLst/>
            <a:ahLst/>
            <a:cxnLst/>
            <a:rect l="l" t="t" r="r" b="b"/>
            <a:pathLst>
              <a:path w="2641600" h="13970">
                <a:moveTo>
                  <a:pt x="0" y="13577"/>
                </a:moveTo>
                <a:lnTo>
                  <a:pt x="2640979" y="13577"/>
                </a:lnTo>
                <a:lnTo>
                  <a:pt x="2640979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43753" y="5299283"/>
            <a:ext cx="3081036" cy="15406"/>
          </a:xfrm>
          <a:custGeom>
            <a:avLst/>
            <a:gdLst/>
            <a:ahLst/>
            <a:cxnLst/>
            <a:rect l="l" t="t" r="r" b="b"/>
            <a:pathLst>
              <a:path w="2634615" h="13970">
                <a:moveTo>
                  <a:pt x="0" y="13551"/>
                </a:moveTo>
                <a:lnTo>
                  <a:pt x="2634261" y="13551"/>
                </a:lnTo>
                <a:lnTo>
                  <a:pt x="2634261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35897" y="5299268"/>
            <a:ext cx="3089204" cy="15406"/>
          </a:xfrm>
          <a:custGeom>
            <a:avLst/>
            <a:gdLst/>
            <a:ahLst/>
            <a:cxnLst/>
            <a:rect l="l" t="t" r="r" b="b"/>
            <a:pathLst>
              <a:path w="2641600" h="13970">
                <a:moveTo>
                  <a:pt x="0" y="13577"/>
                </a:moveTo>
                <a:lnTo>
                  <a:pt x="2640979" y="13577"/>
                </a:lnTo>
                <a:lnTo>
                  <a:pt x="2640979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08175" y="5659644"/>
            <a:ext cx="2316903" cy="15406"/>
          </a:xfrm>
          <a:custGeom>
            <a:avLst/>
            <a:gdLst/>
            <a:ahLst/>
            <a:cxnLst/>
            <a:rect l="l" t="t" r="r" b="b"/>
            <a:pathLst>
              <a:path w="1981200" h="13970">
                <a:moveTo>
                  <a:pt x="0" y="13551"/>
                </a:moveTo>
                <a:lnTo>
                  <a:pt x="1980598" y="13551"/>
                </a:lnTo>
                <a:lnTo>
                  <a:pt x="1980598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300319" y="5659630"/>
            <a:ext cx="2324329" cy="15406"/>
          </a:xfrm>
          <a:custGeom>
            <a:avLst/>
            <a:gdLst/>
            <a:ahLst/>
            <a:cxnLst/>
            <a:rect l="l" t="t" r="r" b="b"/>
            <a:pathLst>
              <a:path w="1987550" h="13970">
                <a:moveTo>
                  <a:pt x="0" y="13577"/>
                </a:moveTo>
                <a:lnTo>
                  <a:pt x="1987316" y="13577"/>
                </a:lnTo>
                <a:lnTo>
                  <a:pt x="1987316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308175" y="6020005"/>
            <a:ext cx="2316903" cy="15406"/>
          </a:xfrm>
          <a:custGeom>
            <a:avLst/>
            <a:gdLst/>
            <a:ahLst/>
            <a:cxnLst/>
            <a:rect l="l" t="t" r="r" b="b"/>
            <a:pathLst>
              <a:path w="1981200" h="13970">
                <a:moveTo>
                  <a:pt x="0" y="13551"/>
                </a:moveTo>
                <a:lnTo>
                  <a:pt x="1980598" y="13551"/>
                </a:lnTo>
                <a:lnTo>
                  <a:pt x="1980598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00319" y="6019990"/>
            <a:ext cx="2324329" cy="15406"/>
          </a:xfrm>
          <a:custGeom>
            <a:avLst/>
            <a:gdLst/>
            <a:ahLst/>
            <a:cxnLst/>
            <a:rect l="l" t="t" r="r" b="b"/>
            <a:pathLst>
              <a:path w="1987550" h="13970">
                <a:moveTo>
                  <a:pt x="0" y="13577"/>
                </a:moveTo>
                <a:lnTo>
                  <a:pt x="1987316" y="13577"/>
                </a:lnTo>
                <a:lnTo>
                  <a:pt x="1987316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13640" y="6380366"/>
            <a:ext cx="1011416" cy="15406"/>
          </a:xfrm>
          <a:custGeom>
            <a:avLst/>
            <a:gdLst/>
            <a:ahLst/>
            <a:cxnLst/>
            <a:rect l="l" t="t" r="r" b="b"/>
            <a:pathLst>
              <a:path w="864870" h="13970">
                <a:moveTo>
                  <a:pt x="0" y="13551"/>
                </a:moveTo>
                <a:lnTo>
                  <a:pt x="864288" y="13551"/>
                </a:lnTo>
                <a:lnTo>
                  <a:pt x="864288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05783" y="6380351"/>
            <a:ext cx="1018842" cy="15406"/>
          </a:xfrm>
          <a:custGeom>
            <a:avLst/>
            <a:gdLst/>
            <a:ahLst/>
            <a:cxnLst/>
            <a:rect l="l" t="t" r="r" b="b"/>
            <a:pathLst>
              <a:path w="871220" h="13970">
                <a:moveTo>
                  <a:pt x="0" y="13577"/>
                </a:moveTo>
                <a:lnTo>
                  <a:pt x="871006" y="13577"/>
                </a:lnTo>
                <a:lnTo>
                  <a:pt x="871006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640" y="6740727"/>
            <a:ext cx="1011416" cy="15406"/>
          </a:xfrm>
          <a:custGeom>
            <a:avLst/>
            <a:gdLst/>
            <a:ahLst/>
            <a:cxnLst/>
            <a:rect l="l" t="t" r="r" b="b"/>
            <a:pathLst>
              <a:path w="864870" h="13970">
                <a:moveTo>
                  <a:pt x="0" y="13551"/>
                </a:moveTo>
                <a:lnTo>
                  <a:pt x="864288" y="13551"/>
                </a:lnTo>
                <a:lnTo>
                  <a:pt x="864288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05783" y="6740711"/>
            <a:ext cx="1018842" cy="15406"/>
          </a:xfrm>
          <a:custGeom>
            <a:avLst/>
            <a:gdLst/>
            <a:ahLst/>
            <a:cxnLst/>
            <a:rect l="l" t="t" r="r" b="b"/>
            <a:pathLst>
              <a:path w="871220" h="13970">
                <a:moveTo>
                  <a:pt x="0" y="13577"/>
                </a:moveTo>
                <a:lnTo>
                  <a:pt x="871006" y="13577"/>
                </a:lnTo>
                <a:lnTo>
                  <a:pt x="871006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6250" y="6996268"/>
            <a:ext cx="9258702" cy="15406"/>
          </a:xfrm>
          <a:custGeom>
            <a:avLst/>
            <a:gdLst/>
            <a:ahLst/>
            <a:cxnLst/>
            <a:rect l="l" t="t" r="r" b="b"/>
            <a:pathLst>
              <a:path w="7917180" h="13970">
                <a:moveTo>
                  <a:pt x="0" y="13551"/>
                </a:moveTo>
                <a:lnTo>
                  <a:pt x="7916687" y="13551"/>
                </a:lnTo>
                <a:lnTo>
                  <a:pt x="7916687" y="0"/>
                </a:lnTo>
                <a:lnTo>
                  <a:pt x="0" y="0"/>
                </a:lnTo>
                <a:lnTo>
                  <a:pt x="0" y="13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8303" y="6996254"/>
            <a:ext cx="9266128" cy="15406"/>
          </a:xfrm>
          <a:custGeom>
            <a:avLst/>
            <a:gdLst/>
            <a:ahLst/>
            <a:cxnLst/>
            <a:rect l="l" t="t" r="r" b="b"/>
            <a:pathLst>
              <a:path w="7923530" h="13970">
                <a:moveTo>
                  <a:pt x="0" y="13577"/>
                </a:moveTo>
                <a:lnTo>
                  <a:pt x="7923482" y="13577"/>
                </a:lnTo>
                <a:lnTo>
                  <a:pt x="7923482" y="0"/>
                </a:lnTo>
                <a:lnTo>
                  <a:pt x="0" y="0"/>
                </a:lnTo>
                <a:lnTo>
                  <a:pt x="0" y="135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358302" y="2048869"/>
            <a:ext cx="10335098" cy="5276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b="1" spc="63" dirty="0">
                <a:latin typeface="Arial"/>
                <a:cs typeface="Arial"/>
              </a:rPr>
              <a:t>10% </a:t>
            </a:r>
            <a:r>
              <a:rPr sz="2300" b="1" spc="-6" dirty="0">
                <a:latin typeface="Arial"/>
                <a:cs typeface="Arial"/>
              </a:rPr>
              <a:t>la</a:t>
            </a:r>
            <a:r>
              <a:rPr sz="2300" b="1" spc="211" dirty="0">
                <a:latin typeface="Arial"/>
                <a:cs typeface="Arial"/>
              </a:rPr>
              <a:t> </a:t>
            </a:r>
            <a:r>
              <a:rPr sz="2300" b="1" spc="23" dirty="0">
                <a:latin typeface="Arial"/>
                <a:cs typeface="Arial"/>
              </a:rPr>
              <a:t>lettura</a:t>
            </a:r>
            <a:endParaRPr sz="2300" dirty="0">
              <a:latin typeface="Arial"/>
              <a:cs typeface="Arial"/>
            </a:endParaRPr>
          </a:p>
          <a:p>
            <a:pPr>
              <a:spcBef>
                <a:spcPts val="46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29700"/>
            <a:r>
              <a:rPr sz="2300" b="1" spc="63" dirty="0">
                <a:latin typeface="Arial"/>
                <a:cs typeface="Arial"/>
              </a:rPr>
              <a:t>20%</a:t>
            </a:r>
            <a:r>
              <a:rPr sz="2300" b="1" spc="148" dirty="0">
                <a:latin typeface="Arial"/>
                <a:cs typeface="Arial"/>
              </a:rPr>
              <a:t> </a:t>
            </a:r>
            <a:r>
              <a:rPr sz="2300" b="1" spc="29" dirty="0">
                <a:latin typeface="Arial"/>
                <a:cs typeface="Arial"/>
              </a:rPr>
              <a:t>l'ascolto</a:t>
            </a:r>
            <a:endParaRPr sz="2300" dirty="0">
              <a:latin typeface="Arial"/>
              <a:cs typeface="Arial"/>
            </a:endParaRPr>
          </a:p>
          <a:p>
            <a:pPr>
              <a:spcBef>
                <a:spcPts val="46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29700"/>
            <a:r>
              <a:rPr sz="2300" b="1" spc="63" dirty="0">
                <a:latin typeface="Arial"/>
                <a:cs typeface="Arial"/>
              </a:rPr>
              <a:t>30%</a:t>
            </a:r>
            <a:r>
              <a:rPr sz="2300" b="1" spc="154" dirty="0">
                <a:latin typeface="Arial"/>
                <a:cs typeface="Arial"/>
              </a:rPr>
              <a:t> </a:t>
            </a:r>
            <a:r>
              <a:rPr sz="2300" b="1" spc="51" dirty="0">
                <a:latin typeface="Arial"/>
                <a:cs typeface="Arial"/>
              </a:rPr>
              <a:t>l'osservazione</a:t>
            </a:r>
            <a:endParaRPr sz="2300" dirty="0">
              <a:latin typeface="Arial"/>
              <a:cs typeface="Arial"/>
            </a:endParaRPr>
          </a:p>
          <a:p>
            <a:pPr marL="29700" marR="4351519">
              <a:lnSpc>
                <a:spcPct val="214400"/>
              </a:lnSpc>
            </a:pPr>
            <a:r>
              <a:rPr sz="2300" b="1" spc="63" dirty="0">
                <a:latin typeface="Arial"/>
                <a:cs typeface="Arial"/>
              </a:rPr>
              <a:t>50% </a:t>
            </a:r>
            <a:r>
              <a:rPr sz="2300" b="1" spc="51" dirty="0">
                <a:latin typeface="Arial"/>
                <a:cs typeface="Arial"/>
              </a:rPr>
              <a:t>l'osservazione </a:t>
            </a:r>
            <a:r>
              <a:rPr sz="2300" b="1" spc="23" dirty="0">
                <a:latin typeface="Arial"/>
                <a:cs typeface="Arial"/>
              </a:rPr>
              <a:t>e </a:t>
            </a:r>
            <a:r>
              <a:rPr sz="2300" b="1" spc="29" dirty="0" err="1">
                <a:latin typeface="Arial"/>
                <a:cs typeface="Arial"/>
              </a:rPr>
              <a:t>l'ascolto</a:t>
            </a:r>
            <a:r>
              <a:rPr sz="2300" b="1" spc="29" dirty="0">
                <a:latin typeface="Arial"/>
                <a:cs typeface="Arial"/>
              </a:rPr>
              <a:t>  </a:t>
            </a:r>
            <a:endParaRPr lang="it-IT" sz="2300" b="1" spc="29" dirty="0" smtClean="0">
              <a:latin typeface="Arial"/>
              <a:cs typeface="Arial"/>
            </a:endParaRPr>
          </a:p>
          <a:p>
            <a:pPr marL="29700" marR="4351519">
              <a:lnSpc>
                <a:spcPct val="214400"/>
              </a:lnSpc>
            </a:pPr>
            <a:r>
              <a:rPr sz="2300" b="1" spc="63" dirty="0" smtClean="0">
                <a:latin typeface="Arial"/>
                <a:cs typeface="Arial"/>
              </a:rPr>
              <a:t>70</a:t>
            </a:r>
            <a:r>
              <a:rPr sz="2300" b="1" spc="63" dirty="0">
                <a:latin typeface="Arial"/>
                <a:cs typeface="Arial"/>
              </a:rPr>
              <a:t>% </a:t>
            </a:r>
            <a:r>
              <a:rPr sz="2300" b="1" spc="-6" dirty="0">
                <a:latin typeface="Arial"/>
                <a:cs typeface="Arial"/>
              </a:rPr>
              <a:t>la </a:t>
            </a:r>
            <a:r>
              <a:rPr sz="2300" b="1" spc="46" dirty="0">
                <a:latin typeface="Arial"/>
                <a:cs typeface="Arial"/>
              </a:rPr>
              <a:t>discussione </a:t>
            </a:r>
            <a:r>
              <a:rPr sz="2300" b="1" spc="51" dirty="0">
                <a:latin typeface="Arial"/>
                <a:cs typeface="Arial"/>
              </a:rPr>
              <a:t>con </a:t>
            </a:r>
            <a:r>
              <a:rPr sz="2300" b="1" spc="17" dirty="0" err="1">
                <a:latin typeface="Arial"/>
                <a:cs typeface="Arial"/>
              </a:rPr>
              <a:t>altri</a:t>
            </a:r>
            <a:r>
              <a:rPr sz="2300" b="1" spc="17" dirty="0">
                <a:latin typeface="Arial"/>
                <a:cs typeface="Arial"/>
              </a:rPr>
              <a:t>  </a:t>
            </a:r>
            <a:endParaRPr lang="it-IT" sz="2300" b="1" spc="17" dirty="0" smtClean="0">
              <a:latin typeface="Arial"/>
              <a:cs typeface="Arial"/>
            </a:endParaRPr>
          </a:p>
          <a:p>
            <a:pPr marL="29700" marR="4351519">
              <a:lnSpc>
                <a:spcPct val="214400"/>
              </a:lnSpc>
            </a:pPr>
            <a:r>
              <a:rPr sz="2300" b="1" spc="63" dirty="0" smtClean="0">
                <a:latin typeface="Arial"/>
                <a:cs typeface="Arial"/>
              </a:rPr>
              <a:t>80</a:t>
            </a:r>
            <a:r>
              <a:rPr sz="2300" b="1" spc="63" dirty="0">
                <a:latin typeface="Arial"/>
                <a:cs typeface="Arial"/>
              </a:rPr>
              <a:t>% </a:t>
            </a:r>
            <a:r>
              <a:rPr sz="2300" b="1" spc="-6" dirty="0">
                <a:latin typeface="Arial"/>
                <a:cs typeface="Arial"/>
              </a:rPr>
              <a:t>le </a:t>
            </a:r>
            <a:r>
              <a:rPr sz="2300" b="1" spc="57" dirty="0">
                <a:latin typeface="Arial"/>
                <a:cs typeface="Arial"/>
              </a:rPr>
              <a:t>esperienze </a:t>
            </a:r>
            <a:r>
              <a:rPr sz="2300" b="1" spc="51" dirty="0" err="1">
                <a:latin typeface="Arial"/>
                <a:cs typeface="Arial"/>
              </a:rPr>
              <a:t>personali</a:t>
            </a:r>
            <a:r>
              <a:rPr sz="2300" b="1" spc="51" dirty="0">
                <a:latin typeface="Arial"/>
                <a:cs typeface="Arial"/>
              </a:rPr>
              <a:t>  </a:t>
            </a:r>
            <a:endParaRPr lang="it-IT" sz="2300" b="1" spc="51" dirty="0" smtClean="0">
              <a:latin typeface="Arial"/>
              <a:cs typeface="Arial"/>
            </a:endParaRPr>
          </a:p>
          <a:p>
            <a:pPr marL="29700" marR="4351519">
              <a:lnSpc>
                <a:spcPct val="214400"/>
              </a:lnSpc>
            </a:pPr>
            <a:r>
              <a:rPr sz="2300" b="1" spc="63" dirty="0" smtClean="0">
                <a:latin typeface="Arial"/>
                <a:cs typeface="Arial"/>
              </a:rPr>
              <a:t>95</a:t>
            </a:r>
            <a:r>
              <a:rPr sz="2300" b="1" spc="63" dirty="0">
                <a:latin typeface="Arial"/>
                <a:cs typeface="Arial"/>
              </a:rPr>
              <a:t>% </a:t>
            </a:r>
            <a:r>
              <a:rPr sz="2300" b="1" spc="-6" dirty="0">
                <a:latin typeface="Arial"/>
                <a:cs typeface="Arial"/>
              </a:rPr>
              <a:t>la </a:t>
            </a:r>
            <a:r>
              <a:rPr sz="2300" b="1" spc="46" dirty="0">
                <a:latin typeface="Arial"/>
                <a:cs typeface="Arial"/>
              </a:rPr>
              <a:t>spiegazione </a:t>
            </a:r>
            <a:r>
              <a:rPr sz="2300" b="1" spc="29" dirty="0">
                <a:latin typeface="Arial"/>
                <a:cs typeface="Arial"/>
              </a:rPr>
              <a:t>agli</a:t>
            </a:r>
            <a:r>
              <a:rPr sz="2300" b="1" spc="80" dirty="0">
                <a:latin typeface="Arial"/>
                <a:cs typeface="Arial"/>
              </a:rPr>
              <a:t> </a:t>
            </a:r>
            <a:r>
              <a:rPr sz="2300" b="1" spc="17" dirty="0">
                <a:latin typeface="Arial"/>
                <a:cs typeface="Arial"/>
              </a:rPr>
              <a:t>altri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0" y="70"/>
            <a:ext cx="10693400" cy="639341"/>
          </a:xfrm>
          <a:custGeom>
            <a:avLst/>
            <a:gdLst/>
            <a:ahLst/>
            <a:cxnLst/>
            <a:rect l="l" t="t" r="r" b="b"/>
            <a:pathLst>
              <a:path w="9144000" h="579755">
                <a:moveTo>
                  <a:pt x="0" y="579437"/>
                </a:moveTo>
                <a:lnTo>
                  <a:pt x="9144000" y="579437"/>
                </a:lnTo>
                <a:lnTo>
                  <a:pt x="91440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>
            <a:spLocks noGrp="1"/>
          </p:cNvSpPr>
          <p:nvPr>
            <p:ph type="title"/>
          </p:nvPr>
        </p:nvSpPr>
        <p:spPr>
          <a:xfrm>
            <a:off x="732548" y="85413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Quanto </a:t>
            </a:r>
            <a:r>
              <a:rPr spc="-6" dirty="0"/>
              <a:t>impariamo</a:t>
            </a:r>
            <a:r>
              <a:rPr spc="-46" dirty="0"/>
              <a:t> </a:t>
            </a:r>
            <a:r>
              <a:rPr spc="-6" dirty="0"/>
              <a:t>attraverso…</a:t>
            </a:r>
          </a:p>
        </p:txBody>
      </p:sp>
      <p:sp>
        <p:nvSpPr>
          <p:cNvPr id="158" name="Rettangolo 157"/>
          <p:cNvSpPr/>
          <p:nvPr/>
        </p:nvSpPr>
        <p:spPr>
          <a:xfrm>
            <a:off x="8613640" y="1198563"/>
            <a:ext cx="176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795" lvl="0" algn="r">
              <a:spcBef>
                <a:spcPts val="1460"/>
              </a:spcBef>
            </a:pPr>
            <a:r>
              <a:rPr lang="it-IT" spc="-6" dirty="0">
                <a:solidFill>
                  <a:prstClr val="black"/>
                </a:solidFill>
                <a:latin typeface="Arial"/>
                <a:cs typeface="Arial"/>
              </a:rPr>
              <a:t>William</a:t>
            </a:r>
            <a:r>
              <a:rPr lang="it-IT" spc="-10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pc="-6" dirty="0" err="1">
                <a:solidFill>
                  <a:prstClr val="black"/>
                </a:solidFill>
                <a:latin typeface="Arial"/>
                <a:cs typeface="Arial"/>
              </a:rPr>
              <a:t>Glasser</a:t>
            </a:r>
            <a:endParaRPr lang="it-IT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6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521697"/>
          </a:xfrm>
          <a:custGeom>
            <a:avLst/>
            <a:gdLst/>
            <a:ahLst/>
            <a:cxnLst/>
            <a:rect l="l" t="t" r="r" b="b"/>
            <a:pathLst>
              <a:path w="9144000" h="473075">
                <a:moveTo>
                  <a:pt x="0" y="473075"/>
                </a:moveTo>
                <a:lnTo>
                  <a:pt x="9144000" y="473075"/>
                </a:lnTo>
                <a:lnTo>
                  <a:pt x="9144000" y="0"/>
                </a:lnTo>
                <a:lnTo>
                  <a:pt x="0" y="0"/>
                </a:lnTo>
                <a:lnTo>
                  <a:pt x="0" y="4730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0442" y="260848"/>
            <a:ext cx="880812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Didattica per </a:t>
            </a:r>
            <a:r>
              <a:rPr spc="-6" dirty="0"/>
              <a:t>compiti </a:t>
            </a:r>
            <a:r>
              <a:rPr dirty="0"/>
              <a:t>di</a:t>
            </a:r>
            <a:r>
              <a:rPr spc="-114" dirty="0"/>
              <a:t> </a:t>
            </a:r>
            <a:r>
              <a:rPr spc="-6" dirty="0"/>
              <a:t>realtà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1412" y="1164398"/>
            <a:ext cx="8701012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Deve prevedere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un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prodotto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visibile e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concreto che 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richieda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di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risolvere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problemi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con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attività e  competenze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complesse, all’interno di un </a:t>
            </a:r>
            <a:r>
              <a:rPr sz="2700" b="1" spc="-6" dirty="0">
                <a:solidFill>
                  <a:srgbClr val="800000"/>
                </a:solidFill>
                <a:latin typeface="Arial"/>
                <a:cs typeface="Arial"/>
              </a:rPr>
              <a:t>progetto 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pianificato.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784" y="6719030"/>
            <a:ext cx="10273833" cy="707267"/>
          </a:xfrm>
          <a:custGeom>
            <a:avLst/>
            <a:gdLst/>
            <a:ahLst/>
            <a:cxnLst/>
            <a:rect l="l" t="t" r="r" b="b"/>
            <a:pathLst>
              <a:path w="8785225" h="641350">
                <a:moveTo>
                  <a:pt x="0" y="641349"/>
                </a:moveTo>
                <a:lnTo>
                  <a:pt x="8785225" y="641349"/>
                </a:lnTo>
                <a:lnTo>
                  <a:pt x="8785225" y="0"/>
                </a:lnTo>
                <a:lnTo>
                  <a:pt x="0" y="0"/>
                </a:lnTo>
                <a:lnTo>
                  <a:pt x="0" y="64134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029" y="6764550"/>
            <a:ext cx="972653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Es.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monitoraggio del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clima, analisi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delle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acque,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questionari, giornalini, lucidi  per lezioni, libretto di istruzioni, guida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a mostre,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organizzazione di </a:t>
            </a:r>
            <a:r>
              <a:rPr sz="2100" b="1" spc="-11" dirty="0">
                <a:solidFill>
                  <a:srgbClr val="000066"/>
                </a:solidFill>
                <a:latin typeface="Arial"/>
                <a:cs typeface="Arial"/>
              </a:rPr>
              <a:t>viaggi</a:t>
            </a:r>
            <a:r>
              <a:rPr sz="2100" b="1" spc="-68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…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1208" y="3146005"/>
            <a:ext cx="6737585" cy="2527953"/>
          </a:xfrm>
          <a:custGeom>
            <a:avLst/>
            <a:gdLst/>
            <a:ahLst/>
            <a:cxnLst/>
            <a:rect l="l" t="t" r="r" b="b"/>
            <a:pathLst>
              <a:path w="5761355" h="2292350">
                <a:moveTo>
                  <a:pt x="0" y="2292350"/>
                </a:moveTo>
                <a:lnTo>
                  <a:pt x="5761101" y="2292350"/>
                </a:lnTo>
                <a:lnTo>
                  <a:pt x="5761101" y="0"/>
                </a:lnTo>
                <a:lnTo>
                  <a:pt x="0" y="0"/>
                </a:lnTo>
                <a:lnTo>
                  <a:pt x="0" y="2292350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3348" y="3219674"/>
            <a:ext cx="5807110" cy="2444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In questo processo </a:t>
            </a:r>
            <a:r>
              <a:rPr sz="2300" b="1" spc="-6" dirty="0">
                <a:solidFill>
                  <a:srgbClr val="003300"/>
                </a:solidFill>
                <a:latin typeface="Arial"/>
                <a:cs typeface="Arial"/>
              </a:rPr>
              <a:t>vengono</a:t>
            </a:r>
            <a:r>
              <a:rPr sz="2300" b="1" spc="-5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spc="-6" dirty="0">
                <a:solidFill>
                  <a:srgbClr val="003300"/>
                </a:solidFill>
                <a:latin typeface="Arial"/>
                <a:cs typeface="Arial"/>
              </a:rPr>
              <a:t>attivate:</a:t>
            </a:r>
            <a:endParaRPr sz="2300">
              <a:latin typeface="Arial"/>
              <a:cs typeface="Arial"/>
            </a:endParaRPr>
          </a:p>
          <a:p>
            <a:pPr marL="214425" indent="-199937">
              <a:spcBef>
                <a:spcPts val="548"/>
              </a:spcBef>
              <a:buFont typeface="Arial"/>
              <a:buChar char="•"/>
              <a:tabLst>
                <a:tab pos="214425" algn="l"/>
              </a:tabLst>
            </a:pP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capacità di</a:t>
            </a:r>
            <a:r>
              <a:rPr sz="2300" b="1" spc="-1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ideazione</a:t>
            </a:r>
            <a:endParaRPr sz="2300">
              <a:latin typeface="Arial"/>
              <a:cs typeface="Arial"/>
            </a:endParaRPr>
          </a:p>
          <a:p>
            <a:pPr marL="214425" indent="-199937">
              <a:spcBef>
                <a:spcPts val="548"/>
              </a:spcBef>
              <a:buFont typeface="Arial"/>
              <a:buChar char="•"/>
              <a:tabLst>
                <a:tab pos="214425" algn="l"/>
              </a:tabLst>
            </a:pP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300" b="1" spc="-8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organizzazione</a:t>
            </a:r>
            <a:endParaRPr sz="2300">
              <a:latin typeface="Arial"/>
              <a:cs typeface="Arial"/>
            </a:endParaRPr>
          </a:p>
          <a:p>
            <a:pPr marL="214425" indent="-199937">
              <a:spcBef>
                <a:spcPts val="548"/>
              </a:spcBef>
              <a:buFont typeface="Arial"/>
              <a:buChar char="•"/>
              <a:tabLst>
                <a:tab pos="214425" algn="l"/>
              </a:tabLst>
            </a:pP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300" b="1" spc="-10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gestione</a:t>
            </a:r>
            <a:endParaRPr sz="2300">
              <a:latin typeface="Arial"/>
              <a:cs typeface="Arial"/>
            </a:endParaRPr>
          </a:p>
          <a:p>
            <a:pPr marL="214425" indent="-199937">
              <a:spcBef>
                <a:spcPts val="548"/>
              </a:spcBef>
              <a:buFont typeface="Arial"/>
              <a:buChar char="•"/>
              <a:tabLst>
                <a:tab pos="214425" algn="l"/>
              </a:tabLst>
            </a:pP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di reperimento di informazioni e</a:t>
            </a:r>
            <a:r>
              <a:rPr sz="2300" b="1" spc="-19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risorse</a:t>
            </a:r>
            <a:endParaRPr sz="2300">
              <a:latin typeface="Arial"/>
              <a:cs typeface="Arial"/>
            </a:endParaRPr>
          </a:p>
          <a:p>
            <a:pPr marL="214425" indent="-199937">
              <a:spcBef>
                <a:spcPts val="548"/>
              </a:spcBef>
              <a:buFont typeface="Arial"/>
              <a:buChar char="•"/>
              <a:tabLst>
                <a:tab pos="214425" algn="l"/>
              </a:tabLst>
            </a:pP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di </a:t>
            </a:r>
            <a:r>
              <a:rPr sz="2300" b="1" spc="-6" dirty="0">
                <a:solidFill>
                  <a:srgbClr val="003300"/>
                </a:solidFill>
                <a:latin typeface="Arial"/>
                <a:cs typeface="Arial"/>
              </a:rPr>
              <a:t>operatività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e di</a:t>
            </a:r>
            <a:r>
              <a:rPr sz="23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spc="-6" dirty="0">
                <a:solidFill>
                  <a:srgbClr val="003300"/>
                </a:solidFill>
                <a:latin typeface="Arial"/>
                <a:cs typeface="Arial"/>
              </a:rPr>
              <a:t>valutazione.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8130" y="2799654"/>
            <a:ext cx="3709866" cy="326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9242" y="2789010"/>
            <a:ext cx="2546366" cy="495787"/>
          </a:xfrm>
          <a:custGeom>
            <a:avLst/>
            <a:gdLst/>
            <a:ahLst/>
            <a:cxnLst/>
            <a:rect l="l" t="t" r="r" b="b"/>
            <a:pathLst>
              <a:path w="2177415" h="449580">
                <a:moveTo>
                  <a:pt x="2175435" y="423906"/>
                </a:moveTo>
                <a:lnTo>
                  <a:pt x="1062372" y="423906"/>
                </a:lnTo>
                <a:lnTo>
                  <a:pt x="1214777" y="424718"/>
                </a:lnTo>
                <a:lnTo>
                  <a:pt x="1468762" y="430530"/>
                </a:lnTo>
                <a:lnTo>
                  <a:pt x="1926351" y="449072"/>
                </a:lnTo>
                <a:lnTo>
                  <a:pt x="1975891" y="448048"/>
                </a:lnTo>
                <a:lnTo>
                  <a:pt x="2058195" y="448048"/>
                </a:lnTo>
                <a:lnTo>
                  <a:pt x="2075097" y="447874"/>
                </a:lnTo>
                <a:lnTo>
                  <a:pt x="2123594" y="444308"/>
                </a:lnTo>
                <a:lnTo>
                  <a:pt x="2170572" y="435483"/>
                </a:lnTo>
                <a:lnTo>
                  <a:pt x="2177303" y="427805"/>
                </a:lnTo>
                <a:lnTo>
                  <a:pt x="2175435" y="423906"/>
                </a:lnTo>
                <a:close/>
              </a:path>
              <a:path w="2177415" h="449580">
                <a:moveTo>
                  <a:pt x="2058195" y="448048"/>
                </a:moveTo>
                <a:lnTo>
                  <a:pt x="1975891" y="448048"/>
                </a:lnTo>
                <a:lnTo>
                  <a:pt x="2025667" y="448385"/>
                </a:lnTo>
                <a:lnTo>
                  <a:pt x="2058195" y="448048"/>
                </a:lnTo>
                <a:close/>
              </a:path>
              <a:path w="2177415" h="449580">
                <a:moveTo>
                  <a:pt x="2151780" y="286322"/>
                </a:moveTo>
                <a:lnTo>
                  <a:pt x="250601" y="286322"/>
                </a:lnTo>
                <a:lnTo>
                  <a:pt x="297449" y="287147"/>
                </a:lnTo>
                <a:lnTo>
                  <a:pt x="325806" y="289802"/>
                </a:lnTo>
                <a:lnTo>
                  <a:pt x="383139" y="296683"/>
                </a:lnTo>
                <a:lnTo>
                  <a:pt x="411495" y="299338"/>
                </a:lnTo>
                <a:lnTo>
                  <a:pt x="464673" y="302996"/>
                </a:lnTo>
                <a:lnTo>
                  <a:pt x="623585" y="311658"/>
                </a:lnTo>
                <a:lnTo>
                  <a:pt x="650560" y="341249"/>
                </a:lnTo>
                <a:lnTo>
                  <a:pt x="657692" y="348559"/>
                </a:lnTo>
                <a:lnTo>
                  <a:pt x="652932" y="348559"/>
                </a:lnTo>
                <a:lnTo>
                  <a:pt x="644251" y="356199"/>
                </a:lnTo>
                <a:lnTo>
                  <a:pt x="639587" y="386461"/>
                </a:lnTo>
                <a:lnTo>
                  <a:pt x="641338" y="398674"/>
                </a:lnTo>
                <a:lnTo>
                  <a:pt x="645588" y="410924"/>
                </a:lnTo>
                <a:lnTo>
                  <a:pt x="650839" y="423197"/>
                </a:lnTo>
                <a:lnTo>
                  <a:pt x="655589" y="435483"/>
                </a:lnTo>
                <a:lnTo>
                  <a:pt x="757360" y="430414"/>
                </a:lnTo>
                <a:lnTo>
                  <a:pt x="859074" y="426884"/>
                </a:lnTo>
                <a:lnTo>
                  <a:pt x="1011560" y="424183"/>
                </a:lnTo>
                <a:lnTo>
                  <a:pt x="2175435" y="423906"/>
                </a:lnTo>
                <a:lnTo>
                  <a:pt x="2171176" y="415020"/>
                </a:lnTo>
                <a:lnTo>
                  <a:pt x="2160714" y="400210"/>
                </a:lnTo>
                <a:lnTo>
                  <a:pt x="2154443" y="386461"/>
                </a:lnTo>
                <a:lnTo>
                  <a:pt x="2152564" y="348559"/>
                </a:lnTo>
                <a:lnTo>
                  <a:pt x="657692" y="348559"/>
                </a:lnTo>
                <a:lnTo>
                  <a:pt x="2152564" y="348554"/>
                </a:lnTo>
                <a:lnTo>
                  <a:pt x="2152064" y="338474"/>
                </a:lnTo>
                <a:lnTo>
                  <a:pt x="2151781" y="296683"/>
                </a:lnTo>
                <a:lnTo>
                  <a:pt x="2151780" y="286322"/>
                </a:lnTo>
                <a:close/>
              </a:path>
              <a:path w="2177415" h="449580">
                <a:moveTo>
                  <a:pt x="193677" y="76163"/>
                </a:moveTo>
                <a:lnTo>
                  <a:pt x="153104" y="78237"/>
                </a:lnTo>
                <a:lnTo>
                  <a:pt x="83865" y="90924"/>
                </a:lnTo>
                <a:lnTo>
                  <a:pt x="33800" y="117192"/>
                </a:lnTo>
                <a:lnTo>
                  <a:pt x="6869" y="159681"/>
                </a:lnTo>
                <a:lnTo>
                  <a:pt x="3069" y="211766"/>
                </a:lnTo>
                <a:lnTo>
                  <a:pt x="0" y="237474"/>
                </a:lnTo>
                <a:lnTo>
                  <a:pt x="19446" y="274827"/>
                </a:lnTo>
                <a:lnTo>
                  <a:pt x="63278" y="285283"/>
                </a:lnTo>
                <a:lnTo>
                  <a:pt x="108906" y="289508"/>
                </a:lnTo>
                <a:lnTo>
                  <a:pt x="155733" y="289655"/>
                </a:lnTo>
                <a:lnTo>
                  <a:pt x="250601" y="286322"/>
                </a:lnTo>
                <a:lnTo>
                  <a:pt x="2151780" y="286322"/>
                </a:lnTo>
                <a:lnTo>
                  <a:pt x="2152251" y="242003"/>
                </a:lnTo>
                <a:lnTo>
                  <a:pt x="2152391" y="193757"/>
                </a:lnTo>
                <a:lnTo>
                  <a:pt x="2151067" y="149733"/>
                </a:lnTo>
                <a:lnTo>
                  <a:pt x="883808" y="149733"/>
                </a:lnTo>
                <a:lnTo>
                  <a:pt x="841971" y="148128"/>
                </a:lnTo>
                <a:lnTo>
                  <a:pt x="797005" y="144643"/>
                </a:lnTo>
                <a:lnTo>
                  <a:pt x="749408" y="139607"/>
                </a:lnTo>
                <a:lnTo>
                  <a:pt x="699672" y="133350"/>
                </a:lnTo>
                <a:lnTo>
                  <a:pt x="436262" y="95288"/>
                </a:lnTo>
                <a:lnTo>
                  <a:pt x="384099" y="88629"/>
                </a:lnTo>
                <a:lnTo>
                  <a:pt x="333145" y="83047"/>
                </a:lnTo>
                <a:lnTo>
                  <a:pt x="284251" y="78903"/>
                </a:lnTo>
                <a:lnTo>
                  <a:pt x="237557" y="76494"/>
                </a:lnTo>
                <a:lnTo>
                  <a:pt x="193677" y="76163"/>
                </a:lnTo>
                <a:close/>
              </a:path>
              <a:path w="2177415" h="449580">
                <a:moveTo>
                  <a:pt x="1111900" y="0"/>
                </a:moveTo>
                <a:lnTo>
                  <a:pt x="1075188" y="5804"/>
                </a:lnTo>
                <a:lnTo>
                  <a:pt x="1035148" y="11474"/>
                </a:lnTo>
                <a:lnTo>
                  <a:pt x="1028412" y="12512"/>
                </a:lnTo>
                <a:lnTo>
                  <a:pt x="1028259" y="13132"/>
                </a:lnTo>
                <a:lnTo>
                  <a:pt x="1032986" y="13921"/>
                </a:lnTo>
                <a:lnTo>
                  <a:pt x="1040887" y="15463"/>
                </a:lnTo>
                <a:lnTo>
                  <a:pt x="1050258" y="18345"/>
                </a:lnTo>
                <a:lnTo>
                  <a:pt x="1059396" y="23152"/>
                </a:lnTo>
                <a:lnTo>
                  <a:pt x="1066594" y="30470"/>
                </a:lnTo>
                <a:lnTo>
                  <a:pt x="1070150" y="40885"/>
                </a:lnTo>
                <a:lnTo>
                  <a:pt x="1068359" y="54981"/>
                </a:lnTo>
                <a:lnTo>
                  <a:pt x="1041916" y="96564"/>
                </a:lnTo>
                <a:lnTo>
                  <a:pt x="1013856" y="125222"/>
                </a:lnTo>
                <a:lnTo>
                  <a:pt x="938164" y="147145"/>
                </a:lnTo>
                <a:lnTo>
                  <a:pt x="900128" y="149528"/>
                </a:lnTo>
                <a:lnTo>
                  <a:pt x="883808" y="149733"/>
                </a:lnTo>
                <a:lnTo>
                  <a:pt x="2151067" y="149733"/>
                </a:lnTo>
                <a:lnTo>
                  <a:pt x="2146699" y="97845"/>
                </a:lnTo>
                <a:lnTo>
                  <a:pt x="2138441" y="50419"/>
                </a:lnTo>
                <a:lnTo>
                  <a:pt x="2092829" y="27648"/>
                </a:lnTo>
                <a:lnTo>
                  <a:pt x="1921286" y="19020"/>
                </a:lnTo>
                <a:lnTo>
                  <a:pt x="1162553" y="1814"/>
                </a:lnTo>
                <a:lnTo>
                  <a:pt x="1111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8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51100" y="276225"/>
            <a:ext cx="5292090" cy="1163955"/>
          </a:xfrm>
          <a:custGeom>
            <a:avLst/>
            <a:gdLst/>
            <a:ahLst/>
            <a:cxnLst/>
            <a:rect l="l" t="t" r="r" b="b"/>
            <a:pathLst>
              <a:path w="5292090" h="1163955">
                <a:moveTo>
                  <a:pt x="0" y="1163955"/>
                </a:moveTo>
                <a:lnTo>
                  <a:pt x="5292001" y="1163955"/>
                </a:lnTo>
                <a:lnTo>
                  <a:pt x="5292001" y="0"/>
                </a:lnTo>
                <a:lnTo>
                  <a:pt x="0" y="0"/>
                </a:lnTo>
                <a:lnTo>
                  <a:pt x="0" y="1163955"/>
                </a:lnTo>
                <a:close/>
              </a:path>
            </a:pathLst>
          </a:custGeom>
          <a:solidFill>
            <a:srgbClr val="F2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1100" y="581977"/>
            <a:ext cx="529209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pc="-55" dirty="0" smtClean="0"/>
              <a:t>Il </a:t>
            </a:r>
            <a:r>
              <a:rPr spc="-110" dirty="0" err="1" smtClean="0"/>
              <a:t>curricolo</a:t>
            </a:r>
            <a:endParaRPr spc="-110" dirty="0"/>
          </a:p>
        </p:txBody>
      </p:sp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900" y="1424743"/>
            <a:ext cx="10515600" cy="57528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34315" marR="441959" indent="-126364">
              <a:lnSpc>
                <a:spcPct val="100000"/>
              </a:lnSpc>
              <a:buChar char="-"/>
              <a:tabLst>
                <a:tab pos="247650" algn="l"/>
              </a:tabLst>
            </a:pPr>
            <a:r>
              <a:rPr sz="3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mette</a:t>
            </a:r>
            <a:r>
              <a:rPr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al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centro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del  </a:t>
            </a:r>
            <a:r>
              <a:rPr sz="3200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processo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lang="it-IT" sz="3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apprendimento</a:t>
            </a:r>
            <a:r>
              <a:rPr sz="32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(e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non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più  di insegnamento)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i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bisogni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risorse 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delle</a:t>
            </a:r>
            <a:r>
              <a:rPr sz="32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persone</a:t>
            </a:r>
            <a:r>
              <a:rPr sz="3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lang="it-IT" sz="3200" spc="-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4315" marR="441959" indent="-126364">
              <a:lnSpc>
                <a:spcPct val="100000"/>
              </a:lnSpc>
              <a:buChar char="-"/>
              <a:tabLst>
                <a:tab pos="247650" algn="l"/>
              </a:tabLst>
            </a:pPr>
            <a:endParaRPr sz="3200" dirty="0">
              <a:latin typeface="Century Gothic"/>
              <a:cs typeface="Century Gothic"/>
            </a:endParaRPr>
          </a:p>
          <a:p>
            <a:pPr marL="234315" marR="382905" indent="-126364">
              <a:lnSpc>
                <a:spcPct val="100000"/>
              </a:lnSpc>
              <a:buChar char="-"/>
              <a:tabLst>
                <a:tab pos="247650" algn="l"/>
              </a:tabLst>
            </a:pP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permette di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lavorare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sulle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competenze 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trasversali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necessarie a fronteggiare i  continui cambiamenti</a:t>
            </a:r>
            <a:r>
              <a:rPr sz="32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socioculturali</a:t>
            </a:r>
            <a:r>
              <a:rPr sz="3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lang="it-IT" sz="3200" spc="-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4315" marR="382905" indent="-126364">
              <a:lnSpc>
                <a:spcPct val="100000"/>
              </a:lnSpc>
              <a:buChar char="-"/>
              <a:tabLst>
                <a:tab pos="247650" algn="l"/>
              </a:tabLst>
            </a:pPr>
            <a:endParaRPr sz="3200" dirty="0">
              <a:latin typeface="Century Gothic"/>
              <a:cs typeface="Century Gothic"/>
            </a:endParaRPr>
          </a:p>
          <a:p>
            <a:pPr marL="234315" marR="288290" indent="-126364">
              <a:lnSpc>
                <a:spcPct val="100000"/>
              </a:lnSpc>
              <a:buChar char="-"/>
              <a:tabLst>
                <a:tab pos="247650" algn="l"/>
              </a:tabLst>
            </a:pP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sposta l’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attenzione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dall’acquisizione del 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titolo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alla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verifica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certificazione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delle  </a:t>
            </a:r>
            <a:r>
              <a:rPr sz="3200" dirty="0" err="1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sz="32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acquisite</a:t>
            </a:r>
            <a:r>
              <a:rPr lang="it-IT" sz="3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521697"/>
          </a:xfrm>
          <a:custGeom>
            <a:avLst/>
            <a:gdLst/>
            <a:ahLst/>
            <a:cxnLst/>
            <a:rect l="l" t="t" r="r" b="b"/>
            <a:pathLst>
              <a:path w="9144000" h="473075">
                <a:moveTo>
                  <a:pt x="0" y="473075"/>
                </a:moveTo>
                <a:lnTo>
                  <a:pt x="9144000" y="473075"/>
                </a:lnTo>
                <a:lnTo>
                  <a:pt x="9144000" y="0"/>
                </a:lnTo>
                <a:lnTo>
                  <a:pt x="0" y="0"/>
                </a:lnTo>
                <a:lnTo>
                  <a:pt x="0" y="47307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5300" y="8211"/>
            <a:ext cx="623073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Studio di</a:t>
            </a:r>
            <a:r>
              <a:rPr spc="-137" dirty="0"/>
              <a:t> </a:t>
            </a:r>
            <a:r>
              <a:rPr spc="-6" dirty="0"/>
              <a:t>caso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4748" y="3067156"/>
            <a:ext cx="9711317" cy="2626286"/>
          </a:xfrm>
          <a:prstGeom prst="rect">
            <a:avLst/>
          </a:prstGeom>
          <a:ln w="9525">
            <a:solidFill>
              <a:srgbClr val="003300"/>
            </a:solidFill>
          </a:ln>
        </p:spPr>
        <p:txBody>
          <a:bodyPr vert="horz" wrap="square" lIns="0" tIns="40567" rIns="0" bIns="0" rtlCol="0">
            <a:spAutoFit/>
          </a:bodyPr>
          <a:lstStyle/>
          <a:p>
            <a:pPr marL="98519">
              <a:spcBef>
                <a:spcPts val="319"/>
              </a:spcBef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Scopo</a:t>
            </a:r>
            <a:r>
              <a:rPr sz="2100" b="1" spc="-6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dell’attività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310771" marR="265133" indent="-212252">
              <a:buFont typeface="Arial"/>
              <a:buChar char="•"/>
              <a:tabLst>
                <a:tab pos="311495" algn="l"/>
              </a:tabLst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evidenziare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il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processo necessario per analizzare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sistematicamente 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una situazione</a:t>
            </a:r>
            <a:r>
              <a:rPr sz="2100" b="1" spc="-9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complessa</a:t>
            </a:r>
            <a:endParaRPr sz="2100" dirty="0">
              <a:latin typeface="Arial"/>
              <a:cs typeface="Arial"/>
            </a:endParaRPr>
          </a:p>
          <a:p>
            <a:pPr marL="310771" indent="-212252">
              <a:buFont typeface="Arial"/>
              <a:buChar char="•"/>
              <a:tabLst>
                <a:tab pos="311495" algn="l"/>
                <a:tab pos="3120750" algn="l"/>
              </a:tabLst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approfondire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 la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realtà	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attraverso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la costruzione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100" b="1" spc="8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dossier</a:t>
            </a:r>
            <a:endParaRPr sz="2100" dirty="0">
              <a:latin typeface="Arial"/>
              <a:cs typeface="Arial"/>
            </a:endParaRPr>
          </a:p>
          <a:p>
            <a:pPr marL="310771" marR="511431" indent="-212252">
              <a:buFont typeface="Arial"/>
              <a:buChar char="•"/>
              <a:tabLst>
                <a:tab pos="311495" algn="l"/>
                <a:tab pos="6900711" algn="l"/>
              </a:tabLst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apprendere procedure (selezionare, classificare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documenti, 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gerarchizzare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informazioni,</a:t>
            </a:r>
            <a:r>
              <a:rPr sz="2100" b="1" spc="2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connettere,</a:t>
            </a:r>
            <a:r>
              <a:rPr sz="2100" b="1" spc="2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confrontare,	formalizzare 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opinioni</a:t>
            </a:r>
            <a:r>
              <a:rPr sz="2100" b="1" spc="-14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…)</a:t>
            </a:r>
            <a:endParaRPr sz="2100" dirty="0">
              <a:latin typeface="Arial"/>
              <a:cs typeface="Arial"/>
            </a:endParaRPr>
          </a:p>
          <a:p>
            <a:pPr marL="310771" indent="-212252">
              <a:buFont typeface="Arial"/>
              <a:buChar char="•"/>
              <a:tabLst>
                <a:tab pos="311495" algn="l"/>
              </a:tabLst>
            </a:pP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sono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secondarie le specifiche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soluzioni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adottate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nel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caso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in</a:t>
            </a:r>
            <a:r>
              <a:rPr sz="2100" b="1" i="1" spc="6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i="1" spc="-11" dirty="0">
                <a:solidFill>
                  <a:srgbClr val="003300"/>
                </a:solidFill>
                <a:latin typeface="Arial"/>
                <a:cs typeface="Arial"/>
              </a:rPr>
              <a:t>esame</a:t>
            </a:r>
            <a:r>
              <a:rPr sz="2100" b="1" i="1" spc="-11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814" y="1319752"/>
            <a:ext cx="6678919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E’ una descrizione dettagliata di una</a:t>
            </a:r>
            <a:r>
              <a:rPr sz="2300" b="1" spc="-302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situazione  reale e complessa di cui sono fornite tutte le  indicazioni fondamentali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attraverso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articoli,  documenti, tabelle, schemi,</a:t>
            </a:r>
            <a:r>
              <a:rPr sz="2300" b="1" spc="-14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immagini.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78428" y="763148"/>
            <a:ext cx="2047638" cy="2144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4749" y="6561472"/>
            <a:ext cx="9430985" cy="707267"/>
          </a:xfrm>
          <a:prstGeom prst="rect">
            <a:avLst/>
          </a:prstGeom>
          <a:solidFill>
            <a:srgbClr val="DCDCC2"/>
          </a:solidFill>
        </p:spPr>
        <p:txBody>
          <a:bodyPr vert="horz" wrap="square" lIns="0" tIns="47087" rIns="0" bIns="0" rtlCol="0">
            <a:spAutoFit/>
          </a:bodyPr>
          <a:lstStyle/>
          <a:p>
            <a:pPr marL="2052248" marR="139086" indent="-1905917">
              <a:spcBef>
                <a:spcPts val="371"/>
              </a:spcBef>
            </a:pP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Le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diverse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analisi evidenziano come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uno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stesso problema possa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essere 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affrontato e 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valutato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da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più punti di</a:t>
            </a:r>
            <a:r>
              <a:rPr sz="2100" b="1" spc="5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vista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521697"/>
          </a:xfrm>
          <a:custGeom>
            <a:avLst/>
            <a:gdLst/>
            <a:ahLst/>
            <a:cxnLst/>
            <a:rect l="l" t="t" r="r" b="b"/>
            <a:pathLst>
              <a:path w="9144000" h="473075">
                <a:moveTo>
                  <a:pt x="0" y="473075"/>
                </a:moveTo>
                <a:lnTo>
                  <a:pt x="9144000" y="473075"/>
                </a:lnTo>
                <a:lnTo>
                  <a:pt x="9144000" y="0"/>
                </a:lnTo>
                <a:lnTo>
                  <a:pt x="0" y="0"/>
                </a:lnTo>
                <a:lnTo>
                  <a:pt x="0" y="4730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6700" y="0"/>
            <a:ext cx="56660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Sim</a:t>
            </a:r>
            <a:r>
              <a:rPr spc="-11" dirty="0"/>
              <a:t>u</a:t>
            </a:r>
            <a:r>
              <a:rPr dirty="0"/>
              <a:t>lazioni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348" y="886533"/>
            <a:ext cx="5986819" cy="230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643999"/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Permette di apprendere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attraverso 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l'esperienza modellizzando una</a:t>
            </a:r>
            <a:r>
              <a:rPr sz="2300" b="1" spc="-14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realtà  simulata.</a:t>
            </a:r>
            <a:endParaRPr sz="2300">
              <a:latin typeface="Arial"/>
              <a:cs typeface="Arial"/>
            </a:endParaRPr>
          </a:p>
          <a:p>
            <a:pPr marL="14488" marR="5795">
              <a:spcBef>
                <a:spcPts val="1369"/>
              </a:spcBef>
            </a:pP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Si costruisce lo scenario riducendo la  complessità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della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situazione reale ad  aspetti, personaggi e regole</a:t>
            </a:r>
            <a:r>
              <a:rPr sz="2300" b="1" spc="-1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fondamentali.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207" y="6640252"/>
            <a:ext cx="9178502" cy="707267"/>
          </a:xfrm>
          <a:prstGeom prst="rect">
            <a:avLst/>
          </a:prstGeom>
          <a:solidFill>
            <a:srgbClr val="DCDCC2"/>
          </a:solidFill>
        </p:spPr>
        <p:txBody>
          <a:bodyPr vert="horz" wrap="square" lIns="0" tIns="46362" rIns="0" bIns="0" rtlCol="0">
            <a:spAutoFit/>
          </a:bodyPr>
          <a:lstStyle/>
          <a:p>
            <a:pPr marL="104315" marR="321637">
              <a:spcBef>
                <a:spcPts val="365"/>
              </a:spcBef>
            </a:pP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simulazione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gestita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dal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computer libera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costruzione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dei modelli  dalla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materialità e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quindi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permette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generalizzarla a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ogni</a:t>
            </a:r>
            <a:r>
              <a:rPr sz="21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campo.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666" y="4019515"/>
            <a:ext cx="9767381" cy="2333899"/>
          </a:xfrm>
          <a:prstGeom prst="rect">
            <a:avLst/>
          </a:prstGeom>
          <a:ln w="9525">
            <a:solidFill>
              <a:srgbClr val="003300"/>
            </a:solidFill>
          </a:ln>
        </p:spPr>
        <p:txBody>
          <a:bodyPr vert="horz" wrap="square" lIns="0" tIns="40567" rIns="0" bIns="0" rtlCol="0">
            <a:spAutoFit/>
          </a:bodyPr>
          <a:lstStyle/>
          <a:p>
            <a:pPr marL="98519">
              <a:spcBef>
                <a:spcPts val="319"/>
              </a:spcBef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Per calarsi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nella situazione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è necessario porsi alcune domande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100" b="1" spc="8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senso:</a:t>
            </a:r>
            <a:endParaRPr sz="2100">
              <a:latin typeface="Arial"/>
              <a:cs typeface="Arial"/>
            </a:endParaRPr>
          </a:p>
          <a:p>
            <a:pPr marL="98519"/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Che caratteristiche e regole ha questa</a:t>
            </a:r>
            <a:r>
              <a:rPr sz="2100" b="1" i="1" spc="6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realtà?</a:t>
            </a:r>
            <a:endParaRPr sz="2100">
              <a:latin typeface="Arial"/>
              <a:cs typeface="Arial"/>
            </a:endParaRPr>
          </a:p>
          <a:p>
            <a:pPr marL="98519" marR="443338"/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Che valori e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vincoli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ha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il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mio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personaggio? O il fenomeno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da analizzare?  Come devo agire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per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ottenere risultati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questo</a:t>
            </a:r>
            <a:r>
              <a:rPr sz="2100" b="1" i="1" spc="10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ambiente?</a:t>
            </a:r>
            <a:endParaRPr sz="2100">
              <a:latin typeface="Arial"/>
              <a:cs typeface="Arial"/>
            </a:endParaRPr>
          </a:p>
          <a:p>
            <a:pPr marL="98519"/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Cosa succede</a:t>
            </a:r>
            <a:r>
              <a:rPr sz="2100" b="1" i="1" spc="-5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se…?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2100">
              <a:latin typeface="Times New Roman"/>
              <a:cs typeface="Times New Roman"/>
            </a:endParaRPr>
          </a:p>
          <a:p>
            <a:pPr marL="98519"/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Non </a:t>
            </a:r>
            <a:r>
              <a:rPr sz="2300" b="1" spc="-6" dirty="0">
                <a:solidFill>
                  <a:srgbClr val="003300"/>
                </a:solidFill>
                <a:latin typeface="Arial"/>
                <a:cs typeface="Arial"/>
              </a:rPr>
              <a:t>viene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richiesta la “risposta esatta”, ma una strategia</a:t>
            </a:r>
            <a:r>
              <a:rPr sz="2300" b="1" spc="-21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coerente.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68496" y="763148"/>
            <a:ext cx="3072422" cy="289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"/>
            <a:ext cx="10693400" cy="639341"/>
          </a:xfrm>
          <a:custGeom>
            <a:avLst/>
            <a:gdLst/>
            <a:ahLst/>
            <a:cxnLst/>
            <a:rect l="l" t="t" r="r" b="b"/>
            <a:pathLst>
              <a:path w="9144000" h="579755">
                <a:moveTo>
                  <a:pt x="0" y="579437"/>
                </a:moveTo>
                <a:lnTo>
                  <a:pt x="9144000" y="579437"/>
                </a:lnTo>
                <a:lnTo>
                  <a:pt x="91440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393" y="42741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Role</a:t>
            </a:r>
            <a:r>
              <a:rPr spc="-114" dirty="0"/>
              <a:t> </a:t>
            </a:r>
            <a:r>
              <a:rPr spc="-6" dirty="0"/>
              <a:t>play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4393" y="2802736"/>
            <a:ext cx="8210154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Nel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gioco di ruolo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viene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drammatizzata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una situazione</a:t>
            </a:r>
            <a:r>
              <a:rPr sz="2100" b="1" spc="3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realistica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14488" marR="467966">
              <a:spcBef>
                <a:spcPts val="1232"/>
              </a:spcBef>
            </a:pP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Non è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la ripetizione di un copione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prestabilito,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ma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una </a:t>
            </a:r>
            <a:r>
              <a:rPr sz="2100" b="1" spc="-17" dirty="0">
                <a:solidFill>
                  <a:srgbClr val="800000"/>
                </a:solidFill>
                <a:latin typeface="Arial"/>
                <a:cs typeface="Arial"/>
              </a:rPr>
              <a:t>vera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e 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propria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recita a</a:t>
            </a:r>
            <a:r>
              <a:rPr sz="2100" b="1" spc="-4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soggetto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14488" marR="24630">
              <a:spcBef>
                <a:spcPts val="1232"/>
              </a:spcBef>
            </a:pP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comportamenti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adottati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devono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essere aderenti alle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aspettative 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e alle norme socialmente</a:t>
            </a:r>
            <a:r>
              <a:rPr sz="2100" b="1" spc="1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previste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802" y="5528513"/>
            <a:ext cx="4884803" cy="1662642"/>
          </a:xfrm>
          <a:prstGeom prst="rect">
            <a:avLst/>
          </a:prstGeom>
          <a:solidFill>
            <a:srgbClr val="DCDCC2"/>
          </a:solidFill>
        </p:spPr>
        <p:txBody>
          <a:bodyPr vert="horz" wrap="square" lIns="0" tIns="46362" rIns="0" bIns="0" rtlCol="0">
            <a:spAutoFit/>
          </a:bodyPr>
          <a:lstStyle/>
          <a:p>
            <a:pPr marL="105039">
              <a:spcBef>
                <a:spcPts val="365"/>
              </a:spcBef>
            </a:pP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Esempi:</a:t>
            </a:r>
            <a:endParaRPr sz="2100">
              <a:latin typeface="Arial"/>
              <a:cs typeface="Arial"/>
            </a:endParaRPr>
          </a:p>
          <a:p>
            <a:pPr marL="264409" indent="-159370">
              <a:buChar char="-"/>
              <a:tabLst>
                <a:tab pos="265133" algn="l"/>
              </a:tabLst>
            </a:pPr>
            <a:r>
              <a:rPr sz="2100" b="1" spc="-11" dirty="0">
                <a:solidFill>
                  <a:srgbClr val="000066"/>
                </a:solidFill>
                <a:latin typeface="Arial"/>
                <a:cs typeface="Arial"/>
              </a:rPr>
              <a:t>interviste</a:t>
            </a:r>
            <a:r>
              <a:rPr sz="2100" b="1" spc="-23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impossibili</a:t>
            </a:r>
            <a:endParaRPr sz="2100">
              <a:latin typeface="Arial"/>
              <a:cs typeface="Arial"/>
            </a:endParaRPr>
          </a:p>
          <a:p>
            <a:pPr marL="264409" indent="-159370">
              <a:buChar char="-"/>
              <a:tabLst>
                <a:tab pos="265133" algn="l"/>
              </a:tabLst>
            </a:pP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dispute</a:t>
            </a:r>
            <a:r>
              <a:rPr sz="2100" b="1" spc="-86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filosofiche</a:t>
            </a:r>
            <a:endParaRPr sz="2100">
              <a:latin typeface="Arial"/>
              <a:cs typeface="Arial"/>
            </a:endParaRPr>
          </a:p>
          <a:p>
            <a:pPr marL="264409" indent="-159370">
              <a:buChar char="-"/>
              <a:tabLst>
                <a:tab pos="265133" algn="l"/>
              </a:tabLst>
            </a:pP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situazioni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socialmente</a:t>
            </a:r>
            <a:r>
              <a:rPr sz="2100" b="1" spc="-9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codificate</a:t>
            </a:r>
            <a:endParaRPr sz="2100">
              <a:latin typeface="Arial"/>
              <a:cs typeface="Arial"/>
            </a:endParaRPr>
          </a:p>
          <a:p>
            <a:pPr marL="105039"/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2100" b="1" spc="45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…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43052" y="1241148"/>
            <a:ext cx="1524107" cy="1561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749" y="4733784"/>
            <a:ext cx="2443145" cy="238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8723" y="1495425"/>
            <a:ext cx="8337882" cy="687294"/>
          </a:xfrm>
          <a:prstGeom prst="rect">
            <a:avLst/>
          </a:prstGeom>
          <a:ln w="9525">
            <a:solidFill>
              <a:srgbClr val="003300"/>
            </a:solidFill>
          </a:ln>
        </p:spPr>
        <p:txBody>
          <a:bodyPr vert="horz" wrap="square" lIns="0" tIns="40567" rIns="0" bIns="0" rtlCol="0">
            <a:spAutoFit/>
          </a:bodyPr>
          <a:lstStyle/>
          <a:p>
            <a:pPr marL="98519" marR="265133">
              <a:spcBef>
                <a:spcPts val="319"/>
              </a:spcBef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Permette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sperimentare complessità 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multidimensionalità di  situazioni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reali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attraverso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punti di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vista</a:t>
            </a:r>
            <a:r>
              <a:rPr sz="2100" b="1" spc="8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diversi.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7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"/>
            <a:ext cx="10693400" cy="639341"/>
          </a:xfrm>
          <a:custGeom>
            <a:avLst/>
            <a:gdLst/>
            <a:ahLst/>
            <a:cxnLst/>
            <a:rect l="l" t="t" r="r" b="b"/>
            <a:pathLst>
              <a:path w="9144000" h="579755">
                <a:moveTo>
                  <a:pt x="0" y="579437"/>
                </a:moveTo>
                <a:lnTo>
                  <a:pt x="9144000" y="579437"/>
                </a:lnTo>
                <a:lnTo>
                  <a:pt x="91440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119" y="85413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Debri</a:t>
            </a:r>
            <a:r>
              <a:rPr spc="-11" dirty="0"/>
              <a:t>e</a:t>
            </a:r>
            <a:r>
              <a:rPr dirty="0"/>
              <a:t>fing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152" y="1647825"/>
            <a:ext cx="10151803" cy="2252527"/>
          </a:xfrm>
          <a:prstGeom prst="rect">
            <a:avLst/>
          </a:prstGeom>
          <a:ln w="9525">
            <a:solidFill>
              <a:srgbClr val="003300"/>
            </a:solidFill>
          </a:ln>
        </p:spPr>
        <p:txBody>
          <a:bodyPr vert="horz" wrap="square" lIns="0" tIns="17386" rIns="0" bIns="0" rtlCol="0">
            <a:spAutoFit/>
          </a:bodyPr>
          <a:lstStyle/>
          <a:p>
            <a:pPr marL="98519" marR="1853036">
              <a:lnSpc>
                <a:spcPct val="105100"/>
              </a:lnSpc>
              <a:spcBef>
                <a:spcPts val="137"/>
              </a:spcBef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Per trasformare l’esperienza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apprendimento e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favorire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il 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consolidamento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delle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conoscenze</a:t>
            </a:r>
            <a:r>
              <a:rPr sz="2100" b="1" spc="4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acquisite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98519" marR="157197">
              <a:lnSpc>
                <a:spcPct val="105200"/>
              </a:lnSpc>
              <a:spcBef>
                <a:spcPts val="1340"/>
              </a:spcBef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è essenziale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il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debriefing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momento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riflessione, ricostruzione e  analisi dell’esperienza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svolta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(confronto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collettivo,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esplorazione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a  posteriori, individuazione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dei nodi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cruciali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o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problematici, esplicitazione 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degli</a:t>
            </a:r>
            <a:r>
              <a:rPr sz="2100" b="1" spc="-4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apprendimenti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).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776" y="5076825"/>
            <a:ext cx="9938179" cy="1647253"/>
          </a:xfrm>
          <a:prstGeom prst="rect">
            <a:avLst/>
          </a:prstGeom>
          <a:solidFill>
            <a:srgbClr val="DCDCC2"/>
          </a:solidFill>
        </p:spPr>
        <p:txBody>
          <a:bodyPr vert="horz" wrap="square" lIns="0" tIns="46362" rIns="0" bIns="0" rtlCol="0">
            <a:spAutoFit/>
          </a:bodyPr>
          <a:lstStyle/>
          <a:p>
            <a:pPr marL="104315">
              <a:spcBef>
                <a:spcPts val="365"/>
              </a:spcBef>
            </a:pP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Il</a:t>
            </a:r>
            <a:r>
              <a:rPr sz="2100" b="1" spc="-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debriefing:</a:t>
            </a:r>
            <a:endParaRPr sz="2100" dirty="0">
              <a:latin typeface="Arial"/>
              <a:cs typeface="Arial"/>
            </a:endParaRPr>
          </a:p>
          <a:p>
            <a:pPr marL="248471" indent="-144156">
              <a:spcBef>
                <a:spcPts val="1232"/>
              </a:spcBef>
              <a:buChar char="-"/>
              <a:tabLst>
                <a:tab pos="265133" algn="l"/>
              </a:tabLst>
            </a:pP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può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richiedere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un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tempo anche maggiore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della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stessa durata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del</a:t>
            </a:r>
            <a:r>
              <a:rPr sz="2100" b="1" spc="57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gioco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endParaRPr sz="2100" dirty="0">
              <a:latin typeface="Arial"/>
              <a:cs typeface="Arial"/>
            </a:endParaRPr>
          </a:p>
          <a:p>
            <a:pPr marL="248471" marR="1917508" indent="-144156">
              <a:spcBef>
                <a:spcPts val="1232"/>
              </a:spcBef>
              <a:buChar char="-"/>
              <a:tabLst>
                <a:tab pos="265133" algn="l"/>
              </a:tabLst>
            </a:pPr>
            <a:r>
              <a:rPr sz="2100" b="1" spc="-17" dirty="0">
                <a:solidFill>
                  <a:srgbClr val="000066"/>
                </a:solidFill>
                <a:latin typeface="Arial"/>
                <a:cs typeface="Arial"/>
              </a:rPr>
              <a:t>deve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essere preparato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con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la stessa cura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dei giochi proposti 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(per </a:t>
            </a:r>
            <a:r>
              <a:rPr sz="2100" b="1" spc="-11" dirty="0">
                <a:solidFill>
                  <a:srgbClr val="000066"/>
                </a:solidFill>
                <a:latin typeface="Arial"/>
                <a:cs typeface="Arial"/>
              </a:rPr>
              <a:t>es.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un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repertorio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domande e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uno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schema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di</a:t>
            </a:r>
            <a:r>
              <a:rPr sz="2100" b="1" spc="86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000066"/>
                </a:solidFill>
                <a:latin typeface="Arial"/>
                <a:cs typeface="Arial"/>
              </a:rPr>
              <a:t>lavoro</a:t>
            </a:r>
            <a:r>
              <a:rPr sz="2100" b="1" spc="-11" dirty="0">
                <a:solidFill>
                  <a:srgbClr val="000066"/>
                </a:solidFill>
                <a:latin typeface="Arial"/>
                <a:cs typeface="Arial"/>
              </a:rPr>
              <a:t>).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9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192" y="247894"/>
            <a:ext cx="890976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Didattica per</a:t>
            </a:r>
            <a:r>
              <a:rPr spc="-171" dirty="0"/>
              <a:t> </a:t>
            </a:r>
            <a:r>
              <a:rPr dirty="0"/>
              <a:t>problemi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208" y="922667"/>
            <a:ext cx="8000000" cy="773792"/>
          </a:xfrm>
          <a:prstGeom prst="rect">
            <a:avLst/>
          </a:prstGeom>
          <a:solidFill>
            <a:srgbClr val="DFE4B8"/>
          </a:solidFill>
        </p:spPr>
        <p:txBody>
          <a:bodyPr vert="horz" wrap="square" lIns="0" tIns="44189" rIns="0" bIns="0" rtlCol="0">
            <a:spAutoFit/>
          </a:bodyPr>
          <a:lstStyle/>
          <a:p>
            <a:pPr marL="1690044" marR="841038" indent="-1586454">
              <a:spcBef>
                <a:spcPts val="348"/>
              </a:spcBef>
              <a:tabLst>
                <a:tab pos="1680627" algn="l"/>
              </a:tabLst>
            </a:pP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Problema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:	una serie di fenomeni correlati</a:t>
            </a:r>
            <a:r>
              <a:rPr sz="2300" b="1" spc="-177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tra</a:t>
            </a:r>
            <a:r>
              <a:rPr sz="23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loro  che necessitano di una</a:t>
            </a:r>
            <a:r>
              <a:rPr sz="2300" b="1" spc="-108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spiegazione.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349" y="2105694"/>
            <a:ext cx="7530678" cy="515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b="1" i="1" dirty="0">
                <a:solidFill>
                  <a:srgbClr val="800000"/>
                </a:solidFill>
                <a:latin typeface="Arial"/>
                <a:cs typeface="Arial"/>
              </a:rPr>
              <a:t>Fasi:</a:t>
            </a:r>
            <a:endParaRPr sz="2300" dirty="0">
              <a:latin typeface="Arial"/>
              <a:cs typeface="Arial"/>
            </a:endParaRPr>
          </a:p>
          <a:p>
            <a:pPr marL="405668" indent="-391180">
              <a:spcBef>
                <a:spcPts val="1780"/>
              </a:spcBef>
              <a:buAutoNum type="arabicPeriod"/>
              <a:tabLst>
                <a:tab pos="404944" algn="l"/>
                <a:tab pos="405668" algn="l"/>
              </a:tabLst>
            </a:pP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individuazione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del problema da</a:t>
            </a:r>
            <a:r>
              <a:rPr sz="2300" spc="-4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risolvere</a:t>
            </a:r>
            <a:endParaRPr sz="2300" dirty="0">
              <a:latin typeface="Arial"/>
              <a:cs typeface="Arial"/>
            </a:endParaRPr>
          </a:p>
          <a:p>
            <a:pPr marL="405668" indent="-391180">
              <a:spcBef>
                <a:spcPts val="1643"/>
              </a:spcBef>
              <a:buAutoNum type="arabicPeriod"/>
              <a:tabLst>
                <a:tab pos="404944" algn="l"/>
                <a:tab pos="405668" algn="l"/>
              </a:tabLst>
            </a:pP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formulazione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del</a:t>
            </a:r>
            <a:r>
              <a:rPr sz="2300" spc="-10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problema</a:t>
            </a:r>
            <a:endParaRPr sz="2300" dirty="0">
              <a:latin typeface="Arial"/>
              <a:cs typeface="Arial"/>
            </a:endParaRPr>
          </a:p>
          <a:p>
            <a:pPr marL="405668" indent="-391180">
              <a:spcBef>
                <a:spcPts val="1643"/>
              </a:spcBef>
              <a:buAutoNum type="arabicPeriod"/>
              <a:tabLst>
                <a:tab pos="404944" algn="l"/>
                <a:tab pos="405668" algn="l"/>
              </a:tabLst>
            </a:pP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rilevazione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dei dati</a:t>
            </a:r>
            <a:r>
              <a:rPr sz="2300" spc="-5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pertinenti</a:t>
            </a:r>
            <a:endParaRPr sz="2300" dirty="0">
              <a:latin typeface="Arial"/>
              <a:cs typeface="Arial"/>
            </a:endParaRPr>
          </a:p>
          <a:p>
            <a:pPr marL="405668" indent="-391180">
              <a:spcBef>
                <a:spcPts val="1643"/>
              </a:spcBef>
              <a:buAutoNum type="arabicPeriod"/>
              <a:tabLst>
                <a:tab pos="404944" algn="l"/>
                <a:tab pos="405668" algn="l"/>
              </a:tabLst>
            </a:pP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articolazione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2300" spc="-6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spc="-6" dirty="0">
                <a:solidFill>
                  <a:srgbClr val="800000"/>
                </a:solidFill>
                <a:latin typeface="Arial"/>
                <a:cs typeface="Arial"/>
              </a:rPr>
              <a:t>sotto-problemi</a:t>
            </a:r>
            <a:endParaRPr sz="2300" dirty="0">
              <a:latin typeface="Arial"/>
              <a:cs typeface="Arial"/>
            </a:endParaRPr>
          </a:p>
          <a:p>
            <a:pPr marL="405668" indent="-391180">
              <a:spcBef>
                <a:spcPts val="1643"/>
              </a:spcBef>
              <a:buAutoNum type="arabicPeriod"/>
              <a:tabLst>
                <a:tab pos="404944" algn="l"/>
                <a:tab pos="405668" algn="l"/>
              </a:tabLst>
            </a:pP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formulazione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di ipotesi per la</a:t>
            </a:r>
            <a:r>
              <a:rPr sz="2300" spc="-13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soluzione</a:t>
            </a:r>
            <a:endParaRPr sz="2300" dirty="0">
              <a:latin typeface="Arial"/>
              <a:cs typeface="Arial"/>
            </a:endParaRPr>
          </a:p>
          <a:p>
            <a:pPr marL="405668" indent="-391180">
              <a:lnSpc>
                <a:spcPts val="2464"/>
              </a:lnSpc>
              <a:spcBef>
                <a:spcPts val="1643"/>
              </a:spcBef>
              <a:buAutoNum type="arabicPeriod"/>
              <a:tabLst>
                <a:tab pos="404944" algn="l"/>
                <a:tab pos="405668" algn="l"/>
                <a:tab pos="1577761" algn="l"/>
              </a:tabLst>
            </a:pP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verifica	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mediante esperimento, confronto,</a:t>
            </a:r>
            <a:r>
              <a:rPr sz="2300" spc="-17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ecc.</a:t>
            </a:r>
            <a:endParaRPr sz="2300" dirty="0">
              <a:latin typeface="Arial"/>
              <a:cs typeface="Arial"/>
            </a:endParaRPr>
          </a:p>
          <a:p>
            <a:pPr marL="404944">
              <a:lnSpc>
                <a:spcPts val="2464"/>
              </a:lnSpc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delle ipotesi</a:t>
            </a:r>
            <a:r>
              <a:rPr sz="2300" spc="-7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schematizzate</a:t>
            </a:r>
            <a:endParaRPr sz="2300" dirty="0">
              <a:latin typeface="Arial"/>
              <a:cs typeface="Arial"/>
            </a:endParaRPr>
          </a:p>
          <a:p>
            <a:pPr marL="405668" indent="-391180">
              <a:lnSpc>
                <a:spcPts val="2464"/>
              </a:lnSpc>
              <a:spcBef>
                <a:spcPts val="1643"/>
              </a:spcBef>
              <a:buAutoNum type="arabicPeriod" startAt="7"/>
              <a:tabLst>
                <a:tab pos="404944" algn="l"/>
                <a:tab pos="405668" algn="l"/>
              </a:tabLst>
            </a:pP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validazione delle</a:t>
            </a:r>
            <a:r>
              <a:rPr sz="2300" b="1" spc="-4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ipotesi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  <a:p>
            <a:pPr marL="404944">
              <a:lnSpc>
                <a:spcPts val="2190"/>
              </a:lnSpc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verrà considerata valida come soluzione del</a:t>
            </a:r>
            <a:r>
              <a:rPr sz="2300" spc="-14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problema</a:t>
            </a:r>
            <a:endParaRPr sz="2300" dirty="0">
              <a:latin typeface="Arial"/>
              <a:cs typeface="Arial"/>
            </a:endParaRPr>
          </a:p>
          <a:p>
            <a:pPr marL="404944">
              <a:lnSpc>
                <a:spcPts val="2464"/>
              </a:lnSpc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l'ipotesi che resiste ai </a:t>
            </a:r>
            <a:r>
              <a:rPr sz="2300" spc="-6" dirty="0">
                <a:solidFill>
                  <a:srgbClr val="800000"/>
                </a:solidFill>
                <a:latin typeface="Arial"/>
                <a:cs typeface="Arial"/>
              </a:rPr>
              <a:t>tentativi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di</a:t>
            </a:r>
            <a:r>
              <a:rPr sz="2300" spc="-6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falsificazione.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16012" y="2352886"/>
            <a:ext cx="3187524" cy="278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665" y="2193646"/>
            <a:ext cx="0" cy="4844426"/>
          </a:xfrm>
          <a:custGeom>
            <a:avLst/>
            <a:gdLst/>
            <a:ahLst/>
            <a:cxnLst/>
            <a:rect l="l" t="t" r="r" b="b"/>
            <a:pathLst>
              <a:path h="4392930">
                <a:moveTo>
                  <a:pt x="0" y="0"/>
                </a:moveTo>
                <a:lnTo>
                  <a:pt x="0" y="4392549"/>
                </a:lnTo>
              </a:path>
            </a:pathLst>
          </a:custGeom>
          <a:ln w="38100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557" y="366846"/>
            <a:ext cx="936846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Apprendere per</a:t>
            </a:r>
            <a:r>
              <a:rPr spc="-130" dirty="0"/>
              <a:t> </a:t>
            </a:r>
            <a:r>
              <a:rPr spc="-6" dirty="0"/>
              <a:t>ricerca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348" y="1124904"/>
            <a:ext cx="8773044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Processo di indagine finalizzato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alla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descrizione,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alla 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spiegazione e, quindi,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alla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conoscenza razionale di un</a:t>
            </a:r>
            <a:r>
              <a:rPr sz="2300" b="1" spc="-1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aspetto  qualunque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della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realtà o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alla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risoluzione di un</a:t>
            </a:r>
            <a:r>
              <a:rPr sz="2300" b="1" spc="-9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problema.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749" y="2590977"/>
            <a:ext cx="8168569" cy="1809946"/>
          </a:xfrm>
          <a:prstGeom prst="rect">
            <a:avLst/>
          </a:prstGeom>
          <a:ln w="9525">
            <a:solidFill>
              <a:srgbClr val="003300"/>
            </a:solidFill>
          </a:ln>
        </p:spPr>
        <p:txBody>
          <a:bodyPr vert="horz" wrap="square" lIns="0" tIns="39842" rIns="0" bIns="0" rtlCol="0">
            <a:spAutoFit/>
          </a:bodyPr>
          <a:lstStyle/>
          <a:p>
            <a:pPr marL="98519" marR="111559">
              <a:spcBef>
                <a:spcPts val="314"/>
              </a:spcBef>
            </a:pPr>
            <a:r>
              <a:rPr sz="2100" b="1" spc="-17" dirty="0">
                <a:solidFill>
                  <a:srgbClr val="003300"/>
                </a:solidFill>
                <a:latin typeface="Arial"/>
                <a:cs typeface="Arial"/>
              </a:rPr>
              <a:t>Deve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partire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da una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“situazione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enigma”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o </a:t>
            </a:r>
            <a:r>
              <a:rPr sz="2100" b="1" i="1" dirty="0">
                <a:solidFill>
                  <a:srgbClr val="003300"/>
                </a:solidFill>
                <a:latin typeface="Arial"/>
                <a:cs typeface="Arial"/>
              </a:rPr>
              <a:t>“domanda </a:t>
            </a:r>
            <a:r>
              <a:rPr sz="2100" b="1" i="1" spc="-6" dirty="0">
                <a:solidFill>
                  <a:srgbClr val="003300"/>
                </a:solidFill>
                <a:latin typeface="Arial"/>
                <a:cs typeface="Arial"/>
              </a:rPr>
              <a:t>stimolo” 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legata ad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una situazione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reale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o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realistica, sufficientemente  complessa, ma</a:t>
            </a:r>
            <a:r>
              <a:rPr sz="2100" b="1" spc="-2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specifica.</a:t>
            </a:r>
            <a:endParaRPr sz="2100">
              <a:latin typeface="Arial"/>
              <a:cs typeface="Arial"/>
            </a:endParaRPr>
          </a:p>
          <a:p>
            <a:pPr marL="98519" marR="870014">
              <a:spcBef>
                <a:spcPts val="1232"/>
              </a:spcBef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Il suo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sviluppo </a:t>
            </a:r>
            <a:r>
              <a:rPr sz="2100" b="1" spc="-17" dirty="0">
                <a:solidFill>
                  <a:srgbClr val="003300"/>
                </a:solidFill>
                <a:latin typeface="Arial"/>
                <a:cs typeface="Arial"/>
              </a:rPr>
              <a:t>deve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essere,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misure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diverse,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guidato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  strutturato.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750" y="5010388"/>
            <a:ext cx="9263900" cy="2393991"/>
          </a:xfrm>
          <a:prstGeom prst="rect">
            <a:avLst/>
          </a:prstGeom>
          <a:ln w="9525">
            <a:solidFill>
              <a:srgbClr val="800000"/>
            </a:solidFill>
          </a:ln>
        </p:spPr>
        <p:txBody>
          <a:bodyPr vert="horz" wrap="square" lIns="0" tIns="39118" rIns="0" bIns="0" rtlCol="0">
            <a:spAutoFit/>
          </a:bodyPr>
          <a:lstStyle/>
          <a:p>
            <a:pPr marL="98519">
              <a:spcBef>
                <a:spcPts val="308"/>
              </a:spcBef>
            </a:pPr>
            <a:r>
              <a:rPr sz="2300" b="1" spc="-6" dirty="0">
                <a:solidFill>
                  <a:srgbClr val="000066"/>
                </a:solidFill>
                <a:latin typeface="Arial"/>
                <a:cs typeface="Arial"/>
              </a:rPr>
              <a:t>Il</a:t>
            </a:r>
            <a:r>
              <a:rPr sz="2300" b="1" spc="-1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0066"/>
                </a:solidFill>
                <a:latin typeface="Arial"/>
                <a:cs typeface="Arial"/>
              </a:rPr>
              <a:t>webquest</a:t>
            </a:r>
            <a:endParaRPr sz="2700">
              <a:latin typeface="Arial"/>
              <a:cs typeface="Arial"/>
            </a:endParaRPr>
          </a:p>
          <a:p>
            <a:pPr marL="98519">
              <a:spcBef>
                <a:spcPts val="11"/>
              </a:spcBef>
            </a:pP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Consiste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in una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ricerca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guidata di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risorse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Web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con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quali</a:t>
            </a:r>
            <a:r>
              <a:rPr sz="2100" b="1" spc="3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svolgere</a:t>
            </a:r>
            <a:endParaRPr sz="2100">
              <a:latin typeface="Arial"/>
              <a:cs typeface="Arial"/>
            </a:endParaRPr>
          </a:p>
          <a:p>
            <a:pPr marL="98519"/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autonomamente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una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serie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attività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finalizzate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a un</a:t>
            </a:r>
            <a:r>
              <a:rPr sz="2100" b="1" spc="7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prodotto.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>
              <a:latin typeface="Times New Roman"/>
              <a:cs typeface="Times New Roman"/>
            </a:endParaRPr>
          </a:p>
          <a:p>
            <a:pPr marL="98519"/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E’ un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ambiente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apprendimento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matrice</a:t>
            </a:r>
            <a:r>
              <a:rPr sz="2100" b="1" spc="-10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costruttivista:</a:t>
            </a:r>
            <a:endParaRPr sz="2100">
              <a:latin typeface="Arial"/>
              <a:cs typeface="Arial"/>
            </a:endParaRPr>
          </a:p>
          <a:p>
            <a:pPr marL="469416" indent="-163716">
              <a:buFont typeface="Arial"/>
              <a:buChar char="•"/>
              <a:tabLst>
                <a:tab pos="470141" algn="l"/>
              </a:tabLst>
            </a:pP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basato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sull'uso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estensivo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Internet 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altre risorse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off</a:t>
            </a:r>
            <a:r>
              <a:rPr sz="2100" b="1" spc="9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line,</a:t>
            </a:r>
            <a:endParaRPr sz="2100">
              <a:latin typeface="Arial"/>
              <a:cs typeface="Arial"/>
            </a:endParaRPr>
          </a:p>
          <a:p>
            <a:pPr marL="469416" indent="-163716">
              <a:buFont typeface="Arial"/>
              <a:buChar char="•"/>
              <a:tabLst>
                <a:tab pos="470141" algn="l"/>
              </a:tabLst>
            </a:pP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progettato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con strategie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lavoro cooperativo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e di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problem</a:t>
            </a:r>
            <a:r>
              <a:rPr sz="2100" b="1" spc="11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solving.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52261" y="2590977"/>
            <a:ext cx="1557523" cy="1747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349" y="748983"/>
            <a:ext cx="960401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pc="-6" dirty="0"/>
              <a:t>Discussione </a:t>
            </a:r>
            <a:r>
              <a:rPr dirty="0"/>
              <a:t>o </a:t>
            </a:r>
            <a:r>
              <a:rPr spc="-6" dirty="0"/>
              <a:t>ragionamento</a:t>
            </a:r>
            <a:r>
              <a:rPr spc="-29" dirty="0"/>
              <a:t> </a:t>
            </a:r>
            <a:r>
              <a:rPr spc="-6" dirty="0"/>
              <a:t>collaborativo</a:t>
            </a:r>
          </a:p>
        </p:txBody>
      </p:sp>
      <p:sp>
        <p:nvSpPr>
          <p:cNvPr id="5" name="object 5"/>
          <p:cNvSpPr/>
          <p:nvPr/>
        </p:nvSpPr>
        <p:spPr>
          <a:xfrm>
            <a:off x="631208" y="3702715"/>
            <a:ext cx="8842848" cy="2841671"/>
          </a:xfrm>
          <a:custGeom>
            <a:avLst/>
            <a:gdLst/>
            <a:ahLst/>
            <a:cxnLst/>
            <a:rect l="l" t="t" r="r" b="b"/>
            <a:pathLst>
              <a:path w="7561580" h="2576829">
                <a:moveTo>
                  <a:pt x="0" y="2576449"/>
                </a:moveTo>
                <a:lnTo>
                  <a:pt x="7561326" y="2576449"/>
                </a:lnTo>
                <a:lnTo>
                  <a:pt x="7561326" y="0"/>
                </a:lnTo>
                <a:lnTo>
                  <a:pt x="0" y="0"/>
                </a:lnTo>
                <a:lnTo>
                  <a:pt x="0" y="2576449"/>
                </a:lnTo>
                <a:close/>
              </a:path>
            </a:pathLst>
          </a:custGeom>
          <a:ln w="952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6685" y="1654067"/>
            <a:ext cx="8510906" cy="505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22" marR="2013129"/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Consiste </a:t>
            </a:r>
            <a:r>
              <a:rPr b="1" spc="-6" dirty="0">
                <a:solidFill>
                  <a:srgbClr val="800000"/>
                </a:solidFill>
                <a:latin typeface="Arial"/>
                <a:cs typeface="Arial"/>
              </a:rPr>
              <a:t>nella costruzione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di una </a:t>
            </a:r>
            <a:r>
              <a:rPr b="1" spc="-6" dirty="0">
                <a:solidFill>
                  <a:srgbClr val="800000"/>
                </a:solidFill>
                <a:latin typeface="Arial"/>
                <a:cs typeface="Arial"/>
              </a:rPr>
              <a:t>conoscenza  comune e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inedita </a:t>
            </a:r>
            <a:r>
              <a:rPr b="1" spc="-11" dirty="0">
                <a:solidFill>
                  <a:srgbClr val="800000"/>
                </a:solidFill>
                <a:latin typeface="Arial"/>
                <a:cs typeface="Arial"/>
              </a:rPr>
              <a:t>attraverso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un </a:t>
            </a:r>
            <a:r>
              <a:rPr b="1" spc="-6" dirty="0">
                <a:solidFill>
                  <a:srgbClr val="800000"/>
                </a:solidFill>
                <a:latin typeface="Arial"/>
                <a:cs typeface="Arial"/>
              </a:rPr>
              <a:t>percorso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di  </a:t>
            </a:r>
            <a:r>
              <a:rPr b="1" spc="-6" dirty="0">
                <a:solidFill>
                  <a:srgbClr val="800000"/>
                </a:solidFill>
                <a:latin typeface="Arial"/>
                <a:cs typeface="Arial"/>
              </a:rPr>
              <a:t>riflessione collettiva,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di negoziazione di significati  </a:t>
            </a:r>
            <a:r>
              <a:rPr b="1" spc="-6" dirty="0">
                <a:solidFill>
                  <a:srgbClr val="800000"/>
                </a:solidFill>
                <a:latin typeface="Arial"/>
                <a:cs typeface="Arial"/>
              </a:rPr>
              <a:t>condivisi.</a:t>
            </a:r>
            <a:endParaRPr dirty="0">
              <a:latin typeface="Arial"/>
              <a:cs typeface="Arial"/>
            </a:endParaRPr>
          </a:p>
          <a:p>
            <a:pPr marL="95622" marR="1926925">
              <a:spcBef>
                <a:spcPts val="1358"/>
              </a:spcBef>
            </a:pPr>
            <a:r>
              <a:rPr b="1" spc="-23" dirty="0">
                <a:solidFill>
                  <a:srgbClr val="800000"/>
                </a:solidFill>
                <a:latin typeface="Arial"/>
                <a:cs typeface="Arial"/>
              </a:rPr>
              <a:t>L’uso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del conflitto, </a:t>
            </a:r>
            <a:r>
              <a:rPr b="1" spc="-6" dirty="0">
                <a:solidFill>
                  <a:srgbClr val="800000"/>
                </a:solidFill>
                <a:latin typeface="Arial"/>
                <a:cs typeface="Arial"/>
              </a:rPr>
              <a:t>come scambio/confronto tra  pari, permette la ristrutturazione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degli </a:t>
            </a:r>
            <a:r>
              <a:rPr b="1" spc="-6" dirty="0">
                <a:solidFill>
                  <a:srgbClr val="800000"/>
                </a:solidFill>
                <a:latin typeface="Arial"/>
                <a:cs typeface="Arial"/>
              </a:rPr>
              <a:t>schemi  mentali posseduti e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l’integrazione di </a:t>
            </a:r>
            <a:r>
              <a:rPr b="1" spc="-11" dirty="0">
                <a:solidFill>
                  <a:srgbClr val="800000"/>
                </a:solidFill>
                <a:latin typeface="Arial"/>
                <a:cs typeface="Arial"/>
              </a:rPr>
              <a:t>nuovi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punti di  </a:t>
            </a:r>
            <a:r>
              <a:rPr b="1" spc="-11" dirty="0">
                <a:solidFill>
                  <a:srgbClr val="800000"/>
                </a:solidFill>
                <a:latin typeface="Arial"/>
                <a:cs typeface="Arial"/>
              </a:rPr>
              <a:t>vista.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4488"/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Strategie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100" b="1" spc="-3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conduzione:</a:t>
            </a:r>
            <a:endParaRPr sz="2100" dirty="0">
              <a:latin typeface="Arial"/>
              <a:cs typeface="Arial"/>
            </a:endParaRPr>
          </a:p>
          <a:p>
            <a:pPr marL="375968" marR="1401005" indent="-361480">
              <a:spcBef>
                <a:spcPts val="1232"/>
              </a:spcBef>
              <a:buFont typeface="Wingdings"/>
              <a:buChar char=""/>
              <a:tabLst>
                <a:tab pos="390456" algn="l"/>
                <a:tab pos="1912437" algn="l"/>
              </a:tabLst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il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problema da discutere </a:t>
            </a:r>
            <a:r>
              <a:rPr sz="2100" b="1" spc="-17" dirty="0">
                <a:solidFill>
                  <a:srgbClr val="003300"/>
                </a:solidFill>
                <a:latin typeface="Arial"/>
                <a:cs typeface="Arial"/>
              </a:rPr>
              <a:t>deve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coinvolgere realmente 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gli</a:t>
            </a:r>
            <a:r>
              <a:rPr sz="2100" b="1" spc="1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studenti	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la loro</a:t>
            </a:r>
            <a:r>
              <a:rPr sz="2100" b="1" spc="-9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esperienza;</a:t>
            </a:r>
            <a:endParaRPr sz="2100" dirty="0">
              <a:latin typeface="Arial"/>
              <a:cs typeface="Arial"/>
            </a:endParaRPr>
          </a:p>
          <a:p>
            <a:pPr marL="389732" indent="-375243">
              <a:spcBef>
                <a:spcPts val="1232"/>
              </a:spcBef>
              <a:buFont typeface="Wingdings"/>
              <a:buChar char=""/>
              <a:tabLst>
                <a:tab pos="390456" algn="l"/>
              </a:tabLst>
            </a:pP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devono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esserci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posizioni</a:t>
            </a:r>
            <a:r>
              <a:rPr sz="2100" b="1" spc="3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discordanti;</a:t>
            </a:r>
            <a:endParaRPr sz="2100" dirty="0">
              <a:latin typeface="Arial"/>
              <a:cs typeface="Arial"/>
            </a:endParaRPr>
          </a:p>
          <a:p>
            <a:pPr marL="375968" marR="913478" indent="-361480">
              <a:spcBef>
                <a:spcPts val="1232"/>
              </a:spcBef>
              <a:buFont typeface="Wingdings"/>
              <a:buChar char=""/>
              <a:tabLst>
                <a:tab pos="390456" algn="l"/>
              </a:tabLst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il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problema </a:t>
            </a:r>
            <a:r>
              <a:rPr sz="2100" b="1" spc="-17" dirty="0">
                <a:solidFill>
                  <a:srgbClr val="003300"/>
                </a:solidFill>
                <a:latin typeface="Arial"/>
                <a:cs typeface="Arial"/>
              </a:rPr>
              <a:t>deve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essere aperto, euristico,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non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prevedere 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soluzioni</a:t>
            </a:r>
            <a:r>
              <a:rPr sz="2100" b="1" spc="-6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predefinite;</a:t>
            </a:r>
            <a:endParaRPr sz="2100" dirty="0">
              <a:latin typeface="Arial"/>
              <a:cs typeface="Arial"/>
            </a:endParaRPr>
          </a:p>
          <a:p>
            <a:pPr marL="389732" indent="-375243">
              <a:spcBef>
                <a:spcPts val="1232"/>
              </a:spcBef>
              <a:buFont typeface="Wingdings"/>
              <a:buChar char=""/>
              <a:tabLst>
                <a:tab pos="390456" algn="l"/>
              </a:tabLst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fondamentale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il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clima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classe 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la conduzione</a:t>
            </a:r>
            <a:r>
              <a:rPr sz="2100" b="1" spc="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dell’insegnante.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750" y="6878342"/>
            <a:ext cx="8690615" cy="400027"/>
          </a:xfrm>
          <a:prstGeom prst="rect">
            <a:avLst/>
          </a:prstGeom>
          <a:solidFill>
            <a:srgbClr val="DCDCC2"/>
          </a:solidFill>
        </p:spPr>
        <p:txBody>
          <a:bodyPr vert="horz" wrap="square" lIns="0" tIns="45638" rIns="0" bIns="0" rtlCol="0">
            <a:spAutoFit/>
          </a:bodyPr>
          <a:lstStyle/>
          <a:p>
            <a:pPr marL="104315">
              <a:spcBef>
                <a:spcPts val="359"/>
              </a:spcBef>
            </a:pP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scrittura epistemica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è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un possibile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sviluppo </a:t>
            </a:r>
            <a:r>
              <a:rPr sz="2100" b="1" dirty="0">
                <a:solidFill>
                  <a:srgbClr val="000066"/>
                </a:solidFill>
                <a:latin typeface="Arial"/>
                <a:cs typeface="Arial"/>
              </a:rPr>
              <a:t>di </a:t>
            </a:r>
            <a:r>
              <a:rPr sz="2100" b="1" spc="-6" dirty="0">
                <a:solidFill>
                  <a:srgbClr val="000066"/>
                </a:solidFill>
                <a:latin typeface="Arial"/>
                <a:cs typeface="Arial"/>
              </a:rPr>
              <a:t>questa</a:t>
            </a:r>
            <a:r>
              <a:rPr sz="2100" b="1" spc="-1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000066"/>
                </a:solidFill>
                <a:latin typeface="Arial"/>
                <a:cs typeface="Arial"/>
              </a:rPr>
              <a:t>attività.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139" y="291405"/>
            <a:ext cx="91799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dirty="0"/>
              <a:t>Brain</a:t>
            </a:r>
            <a:r>
              <a:rPr spc="-11" dirty="0"/>
              <a:t>s</a:t>
            </a:r>
            <a:r>
              <a:rPr dirty="0"/>
              <a:t>torming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208" y="763288"/>
            <a:ext cx="9516092" cy="2625554"/>
          </a:xfrm>
          <a:prstGeom prst="rect">
            <a:avLst/>
          </a:prstGeom>
          <a:ln w="9525">
            <a:solidFill>
              <a:srgbClr val="800000"/>
            </a:solidFill>
          </a:ln>
        </p:spPr>
        <p:txBody>
          <a:bodyPr vert="horz" wrap="square" lIns="0" tIns="39842" rIns="0" bIns="0" rtlCol="0">
            <a:spAutoFit/>
          </a:bodyPr>
          <a:lstStyle/>
          <a:p>
            <a:pPr marL="98519">
              <a:spcBef>
                <a:spcPts val="314"/>
              </a:spcBef>
            </a:pPr>
            <a:r>
              <a:rPr sz="2100" b="1" spc="-34" dirty="0">
                <a:solidFill>
                  <a:srgbClr val="800000"/>
                </a:solidFill>
                <a:latin typeface="Arial"/>
                <a:cs typeface="Arial"/>
              </a:rPr>
              <a:t>Al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loro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nascere,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le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idee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sono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fragili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facili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a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disperdersi,</a:t>
            </a:r>
            <a:r>
              <a:rPr sz="2100" b="1" spc="11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occorre</a:t>
            </a:r>
            <a:endParaRPr sz="2100" dirty="0">
              <a:latin typeface="Arial"/>
              <a:cs typeface="Arial"/>
            </a:endParaRPr>
          </a:p>
          <a:p>
            <a:pPr marL="98519"/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coltivarle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senza schiacciarle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subito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sotto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il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peso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della</a:t>
            </a:r>
            <a:r>
              <a:rPr sz="2100" b="1" spc="1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critica.</a:t>
            </a:r>
            <a:endParaRPr sz="21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98519"/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Le regole</a:t>
            </a:r>
            <a:r>
              <a:rPr sz="2100" b="1" spc="-8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fondamentali:</a:t>
            </a:r>
            <a:endParaRPr sz="2100" dirty="0">
              <a:latin typeface="Arial"/>
              <a:cs typeface="Arial"/>
            </a:endParaRPr>
          </a:p>
          <a:p>
            <a:pPr marL="389007" marR="138362" indent="-290488">
              <a:buFont typeface="Arial"/>
              <a:buChar char="•"/>
              <a:tabLst>
                <a:tab pos="333952" algn="l"/>
              </a:tabLst>
            </a:pP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accettare e prendere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in considerazione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le idee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degli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altri, è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vietato 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esprimere commenti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critiche</a:t>
            </a:r>
            <a:endParaRPr sz="2100" dirty="0">
              <a:latin typeface="Arial"/>
              <a:cs typeface="Arial"/>
            </a:endParaRPr>
          </a:p>
          <a:p>
            <a:pPr marL="333228" indent="-234708">
              <a:buFont typeface="Arial"/>
              <a:buChar char="•"/>
              <a:tabLst>
                <a:tab pos="333952" algn="l"/>
              </a:tabLst>
            </a:pP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valorizzare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le idee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insolite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originali, non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rifiutarle a</a:t>
            </a:r>
            <a:r>
              <a:rPr sz="2100" b="1" spc="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priori</a:t>
            </a:r>
            <a:endParaRPr sz="2100" dirty="0">
              <a:latin typeface="Arial"/>
              <a:cs typeface="Arial"/>
            </a:endParaRPr>
          </a:p>
          <a:p>
            <a:pPr marL="333228" indent="-234708">
              <a:buFont typeface="Arial"/>
              <a:buChar char="•"/>
              <a:tabLst>
                <a:tab pos="333952" algn="l"/>
              </a:tabLst>
            </a:pP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utilizzare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idee degli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altri per restituirle valorizzate e</a:t>
            </a:r>
            <a:r>
              <a:rPr sz="2100" b="1" spc="9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migliorate.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349" y="3509161"/>
            <a:ext cx="8479718" cy="388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Operativamente:</a:t>
            </a:r>
            <a:endParaRPr sz="2100">
              <a:latin typeface="Arial"/>
              <a:cs typeface="Arial"/>
            </a:endParaRPr>
          </a:p>
          <a:p>
            <a:pPr marL="527369" indent="-307873">
              <a:buAutoNum type="arabicPeriod"/>
              <a:tabLst>
                <a:tab pos="527369" algn="l"/>
              </a:tabLst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Focalizzazione del</a:t>
            </a:r>
            <a:r>
              <a:rPr sz="2100" b="1" spc="-9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problema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34"/>
              </a:spcBef>
              <a:buClr>
                <a:srgbClr val="003300"/>
              </a:buClr>
              <a:buFont typeface="Arial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527369" indent="-307873">
              <a:spcBef>
                <a:spcPts val="6"/>
              </a:spcBef>
              <a:buAutoNum type="arabicPeriod"/>
              <a:tabLst>
                <a:tab pos="527369" algn="l"/>
              </a:tabLst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Produzione del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massimo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100" b="1" spc="-10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idee</a:t>
            </a:r>
            <a:endParaRPr sz="2100">
              <a:latin typeface="Arial"/>
              <a:cs typeface="Arial"/>
            </a:endParaRPr>
          </a:p>
          <a:p>
            <a:pPr marL="527369" marR="1323493" indent="-17386">
              <a:lnSpc>
                <a:spcPct val="101299"/>
              </a:lnSpc>
              <a:spcBef>
                <a:spcPts val="200"/>
              </a:spcBef>
            </a:pP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E’ la fase della quantità, dell’apertura e della “divergenza”.  E’ bene procedere fino a </a:t>
            </a:r>
            <a:r>
              <a:rPr b="1" spc="-11" dirty="0">
                <a:solidFill>
                  <a:srgbClr val="003300"/>
                </a:solidFill>
                <a:latin typeface="Arial"/>
                <a:cs typeface="Arial"/>
              </a:rPr>
              <a:t>quando </a:t>
            </a: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il gruppo da segni di  stanchezza e le proposte </a:t>
            </a:r>
            <a:r>
              <a:rPr b="1" spc="-11" dirty="0">
                <a:solidFill>
                  <a:srgbClr val="003300"/>
                </a:solidFill>
                <a:latin typeface="Arial"/>
                <a:cs typeface="Arial"/>
              </a:rPr>
              <a:t>tendono </a:t>
            </a: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a rarefarsi ed</a:t>
            </a:r>
            <a:r>
              <a:rPr b="1" spc="18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esaurirsi.</a:t>
            </a:r>
            <a:endParaRPr>
              <a:latin typeface="Arial"/>
              <a:cs typeface="Arial"/>
            </a:endParaRPr>
          </a:p>
          <a:p>
            <a:pPr>
              <a:spcBef>
                <a:spcPts val="17"/>
              </a:spcBef>
            </a:pPr>
            <a:endParaRPr sz="1900">
              <a:latin typeface="Times New Roman"/>
              <a:cs typeface="Times New Roman"/>
            </a:endParaRPr>
          </a:p>
          <a:p>
            <a:pPr marL="527369" indent="-307873">
              <a:buAutoNum type="arabicPeriod" startAt="3"/>
              <a:tabLst>
                <a:tab pos="527369" algn="l"/>
              </a:tabLst>
            </a:pP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Valutazione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 selezione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delle</a:t>
            </a:r>
            <a:r>
              <a:rPr sz="2100" b="1" spc="-4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idee</a:t>
            </a:r>
            <a:endParaRPr sz="2100">
              <a:latin typeface="Arial"/>
              <a:cs typeface="Arial"/>
            </a:endParaRPr>
          </a:p>
          <a:p>
            <a:pPr marL="544755">
              <a:spcBef>
                <a:spcPts val="6"/>
              </a:spcBef>
            </a:pP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E’ la fase della </a:t>
            </a:r>
            <a:r>
              <a:rPr b="1" spc="-11" dirty="0">
                <a:solidFill>
                  <a:srgbClr val="003300"/>
                </a:solidFill>
                <a:latin typeface="Arial"/>
                <a:cs typeface="Arial"/>
              </a:rPr>
              <a:t>“convergenza”, </a:t>
            </a: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dell’analisi critica e della</a:t>
            </a:r>
            <a:r>
              <a:rPr b="1" spc="26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scelta.</a:t>
            </a:r>
            <a:endParaRPr>
              <a:latin typeface="Arial"/>
              <a:cs typeface="Arial"/>
            </a:endParaRPr>
          </a:p>
          <a:p>
            <a:pPr marL="527369" marR="5795"/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E’ consigliabile lasciare passare un adeguato </a:t>
            </a:r>
            <a:r>
              <a:rPr b="1" spc="-11" dirty="0">
                <a:solidFill>
                  <a:srgbClr val="003300"/>
                </a:solidFill>
                <a:latin typeface="Arial"/>
                <a:cs typeface="Arial"/>
              </a:rPr>
              <a:t>intervallo </a:t>
            </a: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di tempo in  </a:t>
            </a:r>
            <a:r>
              <a:rPr b="1" spc="-11" dirty="0">
                <a:solidFill>
                  <a:srgbClr val="003300"/>
                </a:solidFill>
                <a:latin typeface="Arial"/>
                <a:cs typeface="Arial"/>
              </a:rPr>
              <a:t>modo </a:t>
            </a:r>
            <a:r>
              <a:rPr b="1" spc="-6" dirty="0">
                <a:solidFill>
                  <a:srgbClr val="003300"/>
                </a:solidFill>
                <a:latin typeface="Arial"/>
                <a:cs typeface="Arial"/>
              </a:rPr>
              <a:t>da consentire agli alunni di “separarsi” dalle proprie per poterle  considerare in modo più distaccato e</a:t>
            </a:r>
            <a:r>
              <a:rPr b="1" spc="1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b="1" spc="-11" dirty="0">
                <a:solidFill>
                  <a:srgbClr val="003300"/>
                </a:solidFill>
                <a:latin typeface="Arial"/>
                <a:cs typeface="Arial"/>
              </a:rPr>
              <a:t>obbiettivo.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7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0683" y="4257534"/>
            <a:ext cx="3026084" cy="3233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3400" cy="521697"/>
          </a:xfrm>
          <a:custGeom>
            <a:avLst/>
            <a:gdLst/>
            <a:ahLst/>
            <a:cxnLst/>
            <a:rect l="l" t="t" r="r" b="b"/>
            <a:pathLst>
              <a:path w="9144000" h="473075">
                <a:moveTo>
                  <a:pt x="0" y="473075"/>
                </a:moveTo>
                <a:lnTo>
                  <a:pt x="9144000" y="473075"/>
                </a:lnTo>
                <a:lnTo>
                  <a:pt x="9144000" y="0"/>
                </a:lnTo>
                <a:lnTo>
                  <a:pt x="0" y="0"/>
                </a:lnTo>
                <a:lnTo>
                  <a:pt x="0" y="4730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81" y="0"/>
            <a:ext cx="393502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pc="-6" dirty="0"/>
              <a:t>Lavoro </a:t>
            </a:r>
            <a:r>
              <a:rPr dirty="0"/>
              <a:t>di</a:t>
            </a:r>
            <a:r>
              <a:rPr spc="-108" dirty="0"/>
              <a:t> </a:t>
            </a:r>
            <a:r>
              <a:rPr dirty="0"/>
              <a:t>gruppo</a:t>
            </a:r>
          </a:p>
        </p:txBody>
      </p:sp>
      <p:sp>
        <p:nvSpPr>
          <p:cNvPr id="5" name="object 5"/>
          <p:cNvSpPr/>
          <p:nvPr/>
        </p:nvSpPr>
        <p:spPr>
          <a:xfrm>
            <a:off x="714749" y="843818"/>
            <a:ext cx="8926019" cy="2754138"/>
          </a:xfrm>
          <a:custGeom>
            <a:avLst/>
            <a:gdLst/>
            <a:ahLst/>
            <a:cxnLst/>
            <a:rect l="l" t="t" r="r" b="b"/>
            <a:pathLst>
              <a:path w="7632700" h="2497454">
                <a:moveTo>
                  <a:pt x="0" y="2497201"/>
                </a:moveTo>
                <a:lnTo>
                  <a:pt x="7632700" y="2497201"/>
                </a:lnTo>
                <a:lnTo>
                  <a:pt x="7632700" y="0"/>
                </a:lnTo>
                <a:lnTo>
                  <a:pt x="0" y="0"/>
                </a:lnTo>
                <a:lnTo>
                  <a:pt x="0" y="2497201"/>
                </a:lnTo>
                <a:close/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7114" y="886533"/>
            <a:ext cx="8454469" cy="6524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Il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cooperartive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learning non solo è funzionale a</a:t>
            </a:r>
            <a:r>
              <a:rPr sz="2300" b="1" spc="-10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promuovere</a:t>
            </a:r>
            <a:endParaRPr sz="2300">
              <a:latin typeface="Arial"/>
              <a:cs typeface="Arial"/>
            </a:endParaRPr>
          </a:p>
          <a:p>
            <a:pPr marL="14488"/>
            <a:r>
              <a:rPr sz="2300" b="1" spc="-6" dirty="0">
                <a:solidFill>
                  <a:srgbClr val="800000"/>
                </a:solidFill>
                <a:latin typeface="Arial"/>
                <a:cs typeface="Arial"/>
              </a:rPr>
              <a:t>abilità sociali, ma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è un efficace metodo di</a:t>
            </a:r>
            <a:r>
              <a:rPr sz="2300" b="1" spc="-1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apprendimento.</a:t>
            </a:r>
            <a:endParaRPr sz="230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3200">
              <a:latin typeface="Times New Roman"/>
              <a:cs typeface="Times New Roman"/>
            </a:endParaRPr>
          </a:p>
          <a:p>
            <a:pPr marL="14488"/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Attraverso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la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negoziazione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e condivisione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</a:t>
            </a:r>
            <a:r>
              <a:rPr sz="2100" b="1" spc="4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significati:</a:t>
            </a:r>
            <a:endParaRPr sz="2100">
              <a:latin typeface="Arial"/>
              <a:cs typeface="Arial"/>
            </a:endParaRPr>
          </a:p>
          <a:p>
            <a:pPr marL="231811" indent="-217322">
              <a:buChar char="-"/>
              <a:tabLst>
                <a:tab pos="246299" algn="l"/>
              </a:tabLst>
            </a:pP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aumenta le occasioni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zone di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sviluppo</a:t>
            </a:r>
            <a:r>
              <a:rPr sz="2100" b="1" spc="29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prossimale</a:t>
            </a:r>
            <a:endParaRPr sz="2100">
              <a:latin typeface="Arial"/>
              <a:cs typeface="Arial"/>
            </a:endParaRPr>
          </a:p>
          <a:p>
            <a:pPr marL="245574" indent="-231086">
              <a:buChar char="-"/>
              <a:tabLst>
                <a:tab pos="246299" algn="l"/>
              </a:tabLst>
            </a:pP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attiva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processi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co-costruzione della</a:t>
            </a:r>
            <a:r>
              <a:rPr sz="2100" b="1" spc="1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conoscenza</a:t>
            </a:r>
            <a:endParaRPr sz="2100">
              <a:latin typeface="Arial"/>
              <a:cs typeface="Arial"/>
            </a:endParaRPr>
          </a:p>
          <a:p>
            <a:pPr marL="231811" marR="591116" indent="-217322">
              <a:buChar char="-"/>
              <a:tabLst>
                <a:tab pos="246299" algn="l"/>
              </a:tabLst>
            </a:pP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migliora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le prestazioni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tutti i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membri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del gruppo,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anche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di 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diverso</a:t>
            </a:r>
            <a:r>
              <a:rPr sz="2100" b="1" spc="-5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livello.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Font typeface="Arial"/>
              <a:buChar char="-"/>
            </a:pPr>
            <a:endParaRPr sz="2100">
              <a:latin typeface="Times New Roman"/>
              <a:cs typeface="Times New Roman"/>
            </a:endParaRPr>
          </a:p>
          <a:p>
            <a:pPr>
              <a:spcBef>
                <a:spcPts val="29"/>
              </a:spcBef>
              <a:buClr>
                <a:srgbClr val="800000"/>
              </a:buClr>
              <a:buFont typeface="Arial"/>
              <a:buChar char="-"/>
            </a:pPr>
            <a:endParaRPr sz="2300">
              <a:latin typeface="Times New Roman"/>
              <a:cs typeface="Times New Roman"/>
            </a:endParaRPr>
          </a:p>
          <a:p>
            <a:pPr marL="97071" marR="1018518">
              <a:spcBef>
                <a:spcPts val="6"/>
              </a:spcBef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diversi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approcci a questa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modalità didattica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evidenziano 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gli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elementi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cui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prestare</a:t>
            </a:r>
            <a:r>
              <a:rPr sz="2100" b="1" spc="-5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attenzione:</a:t>
            </a:r>
            <a:endParaRPr sz="2100">
              <a:latin typeface="Arial"/>
              <a:cs typeface="Arial"/>
            </a:endParaRPr>
          </a:p>
          <a:p>
            <a:pPr marL="587494" lvl="1" indent="-285417">
              <a:spcBef>
                <a:spcPts val="1232"/>
              </a:spcBef>
              <a:buFont typeface="Arial"/>
              <a:buChar char="•"/>
              <a:tabLst>
                <a:tab pos="587494" algn="l"/>
                <a:tab pos="588219" algn="l"/>
              </a:tabLst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le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dimensioni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e la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costituzione del</a:t>
            </a:r>
            <a:r>
              <a:rPr sz="2100" b="1" spc="-1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gruppo</a:t>
            </a:r>
            <a:endParaRPr sz="2100">
              <a:latin typeface="Arial"/>
              <a:cs typeface="Arial"/>
            </a:endParaRPr>
          </a:p>
          <a:p>
            <a:pPr marL="587494" lvl="1" indent="-285417">
              <a:spcBef>
                <a:spcPts val="1232"/>
              </a:spcBef>
              <a:buFont typeface="Arial"/>
              <a:buChar char="•"/>
              <a:tabLst>
                <a:tab pos="587494" algn="l"/>
                <a:tab pos="588219" algn="l"/>
              </a:tabLst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ruoli interni per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una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leadership</a:t>
            </a:r>
            <a:r>
              <a:rPr sz="2100" b="1" spc="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condivisa</a:t>
            </a:r>
            <a:endParaRPr sz="2100">
              <a:latin typeface="Arial"/>
              <a:cs typeface="Arial"/>
            </a:endParaRPr>
          </a:p>
          <a:p>
            <a:pPr marL="587494" lvl="1" indent="-285417">
              <a:spcBef>
                <a:spcPts val="1232"/>
              </a:spcBef>
              <a:buFont typeface="Arial"/>
              <a:buChar char="•"/>
              <a:tabLst>
                <a:tab pos="587494" algn="l"/>
                <a:tab pos="588219" algn="l"/>
              </a:tabLst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le caratteristiche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del</a:t>
            </a:r>
            <a:r>
              <a:rPr sz="21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compito</a:t>
            </a:r>
            <a:endParaRPr sz="2100">
              <a:latin typeface="Arial"/>
              <a:cs typeface="Arial"/>
            </a:endParaRPr>
          </a:p>
          <a:p>
            <a:pPr marL="587494" lvl="1" indent="-285417">
              <a:spcBef>
                <a:spcPts val="1232"/>
              </a:spcBef>
              <a:buFont typeface="Arial"/>
              <a:buChar char="•"/>
              <a:tabLst>
                <a:tab pos="587494" algn="l"/>
                <a:tab pos="588219" algn="l"/>
              </a:tabLst>
            </a:pP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il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setting 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materiali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100" b="1" spc="-29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003300"/>
                </a:solidFill>
                <a:latin typeface="Arial"/>
                <a:cs typeface="Arial"/>
              </a:rPr>
              <a:t>lavoro</a:t>
            </a:r>
            <a:endParaRPr sz="2100">
              <a:latin typeface="Arial"/>
              <a:cs typeface="Arial"/>
            </a:endParaRPr>
          </a:p>
          <a:p>
            <a:pPr marL="587494" lvl="1" indent="-285417">
              <a:spcBef>
                <a:spcPts val="1232"/>
              </a:spcBef>
              <a:buFont typeface="Arial"/>
              <a:buChar char="•"/>
              <a:tabLst>
                <a:tab pos="587494" algn="l"/>
                <a:tab pos="588219" algn="l"/>
              </a:tabLst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la metariflessione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sul</a:t>
            </a:r>
            <a:r>
              <a:rPr sz="2100" b="1" spc="-1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processo.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3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0693400" cy="605728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557" y="51731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5"/>
            <a:r>
              <a:rPr b="0" dirty="0">
                <a:latin typeface="Arial"/>
                <a:cs typeface="Arial"/>
              </a:rPr>
              <a:t>Un </a:t>
            </a:r>
            <a:r>
              <a:rPr b="0" spc="-6" dirty="0">
                <a:latin typeface="Arial"/>
                <a:cs typeface="Arial"/>
              </a:rPr>
              <a:t>modo </a:t>
            </a:r>
            <a:r>
              <a:rPr b="0" dirty="0">
                <a:latin typeface="Arial"/>
                <a:cs typeface="Arial"/>
              </a:rPr>
              <a:t>di</a:t>
            </a:r>
            <a:r>
              <a:rPr b="0" spc="-91" dirty="0">
                <a:latin typeface="Arial"/>
                <a:cs typeface="Arial"/>
              </a:rPr>
              <a:t> </a:t>
            </a:r>
            <a:r>
              <a:rPr b="0" spc="-6" dirty="0">
                <a:latin typeface="Arial"/>
                <a:cs typeface="Arial"/>
              </a:rPr>
              <a:t>apprendere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04628" y="1266825"/>
            <a:ext cx="4884143" cy="479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5432" marR="686739" algn="ctr">
              <a:lnSpc>
                <a:spcPct val="150000"/>
              </a:lnSpc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Si </a:t>
            </a:r>
            <a:r>
              <a:rPr sz="2300" spc="-6" dirty="0">
                <a:solidFill>
                  <a:srgbClr val="003300"/>
                </a:solidFill>
                <a:latin typeface="Arial"/>
                <a:cs typeface="Arial"/>
              </a:rPr>
              <a:t>differenzia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dai tradizionali</a:t>
            </a:r>
            <a:r>
              <a:rPr sz="2300" spc="-10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metodi  a mediazione </a:t>
            </a:r>
            <a:r>
              <a:rPr sz="2300" dirty="0">
                <a:solidFill>
                  <a:srgbClr val="990000"/>
                </a:solidFill>
                <a:latin typeface="Arial"/>
                <a:cs typeface="Arial"/>
              </a:rPr>
              <a:t>individuale 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(insegnante –</a:t>
            </a:r>
            <a:r>
              <a:rPr sz="2300" spc="-13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alunno).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 marL="13764" marR="5795" algn="ctr">
              <a:lnSpc>
                <a:spcPct val="150100"/>
              </a:lnSpc>
              <a:spcBef>
                <a:spcPts val="1483"/>
              </a:spcBef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E’ un metodo di</a:t>
            </a:r>
            <a:r>
              <a:rPr sz="2300" spc="-222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insegnamento/apprendimento  </a:t>
            </a:r>
            <a:r>
              <a:rPr sz="2300" dirty="0">
                <a:solidFill>
                  <a:srgbClr val="990000"/>
                </a:solidFill>
                <a:latin typeface="Arial"/>
                <a:cs typeface="Arial"/>
              </a:rPr>
              <a:t>a mediazione</a:t>
            </a:r>
            <a:r>
              <a:rPr sz="2300" spc="-103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990000"/>
                </a:solidFill>
                <a:latin typeface="Arial"/>
                <a:cs typeface="Arial"/>
              </a:rPr>
              <a:t>sociale</a:t>
            </a:r>
            <a:endParaRPr sz="2300" dirty="0">
              <a:latin typeface="Arial"/>
              <a:cs typeface="Arial"/>
            </a:endParaRPr>
          </a:p>
          <a:p>
            <a:pPr algn="ctr">
              <a:spcBef>
                <a:spcPts val="1369"/>
              </a:spcBef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(prodotto dal</a:t>
            </a:r>
            <a:r>
              <a:rPr sz="2300" spc="-14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gruppo)</a:t>
            </a:r>
            <a:endParaRPr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7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300" y="352425"/>
            <a:ext cx="102108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it-IT" spc="-110" dirty="0"/>
              <a:t>Il docente </a:t>
            </a:r>
            <a:r>
              <a:rPr lang="it-IT" spc="-110" dirty="0" smtClean="0"/>
              <a:t>diventa </a:t>
            </a:r>
            <a:r>
              <a:rPr lang="it-IT" spc="-100" dirty="0" smtClean="0"/>
              <a:t>i</a:t>
            </a:r>
            <a:r>
              <a:rPr spc="-100" dirty="0" err="1" smtClean="0"/>
              <a:t>deator</a:t>
            </a:r>
            <a:r>
              <a:rPr lang="it-IT" spc="-100" dirty="0" smtClean="0"/>
              <a:t>e</a:t>
            </a:r>
            <a:r>
              <a:rPr spc="-100" dirty="0" smtClean="0"/>
              <a:t> </a:t>
            </a:r>
            <a:r>
              <a:rPr dirty="0"/>
              <a:t>e </a:t>
            </a:r>
            <a:r>
              <a:rPr spc="-110" dirty="0" smtClean="0"/>
              <a:t>animator</a:t>
            </a:r>
            <a:r>
              <a:rPr lang="it-IT" spc="-110" dirty="0" smtClean="0"/>
              <a:t>e</a:t>
            </a:r>
            <a:r>
              <a:rPr spc="-110" dirty="0" smtClean="0"/>
              <a:t>  </a:t>
            </a:r>
            <a:r>
              <a:rPr spc="-110" dirty="0" err="1" smtClean="0"/>
              <a:t>dell’apprendimento</a:t>
            </a:r>
            <a:endParaRPr spc="-110" dirty="0"/>
          </a:p>
        </p:txBody>
      </p:sp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900" y="1440574"/>
            <a:ext cx="10363200" cy="53764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 marL="235585" indent="-127635">
              <a:lnSpc>
                <a:spcPct val="100000"/>
              </a:lnSpc>
              <a:spcBef>
                <a:spcPts val="800"/>
              </a:spcBef>
              <a:buFont typeface="Century Gothic"/>
              <a:buChar char="-"/>
              <a:tabLst>
                <a:tab pos="247650" algn="l"/>
              </a:tabLst>
            </a:pPr>
            <a:endParaRPr lang="it-IT" sz="2400" b="1" spc="-3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5585" indent="-127635">
              <a:lnSpc>
                <a:spcPct val="100000"/>
              </a:lnSpc>
              <a:spcBef>
                <a:spcPts val="800"/>
              </a:spcBef>
              <a:buFont typeface="Century Gothic"/>
              <a:buChar char="-"/>
              <a:tabLst>
                <a:tab pos="247650" algn="l"/>
              </a:tabLst>
            </a:pPr>
            <a:r>
              <a:rPr sz="2400" b="1" spc="-3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della</a:t>
            </a:r>
            <a:r>
              <a:rPr sz="2400" b="1" spc="-3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progettazione </a:t>
            </a:r>
            <a:r>
              <a:rPr sz="2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24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alcune</a:t>
            </a:r>
            <a:r>
              <a:rPr sz="2400" b="1" spc="-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endParaRPr sz="2400" dirty="0">
              <a:latin typeface="Century Gothic"/>
              <a:cs typeface="Century Gothic"/>
            </a:endParaRPr>
          </a:p>
          <a:p>
            <a:pPr marL="255270" marR="467359" indent="-29209" algn="just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che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cosa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si insegna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, anche se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riceve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maggior 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parte degli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obiettivi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di apprendimento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espressi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termini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competenze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dal</a:t>
            </a:r>
            <a:r>
              <a:rPr sz="24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MIUR</a:t>
            </a:r>
            <a:r>
              <a:rPr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);</a:t>
            </a:r>
            <a:endParaRPr lang="it-IT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55270" marR="467359" indent="-29209" algn="just">
              <a:lnSpc>
                <a:spcPct val="100000"/>
              </a:lnSpc>
              <a:spcBef>
                <a:spcPts val="400"/>
              </a:spcBef>
            </a:pPr>
            <a:endParaRPr sz="2400" dirty="0">
              <a:latin typeface="Century Gothic"/>
              <a:cs typeface="Century Gothic"/>
            </a:endParaRPr>
          </a:p>
          <a:p>
            <a:pPr marL="235585" marR="466090" indent="-127635">
              <a:lnSpc>
                <a:spcPct val="100000"/>
              </a:lnSpc>
              <a:spcBef>
                <a:spcPts val="80"/>
              </a:spcBef>
              <a:buFont typeface="Century Gothic"/>
              <a:buChar char="-"/>
              <a:tabLst>
                <a:tab pos="247650" algn="l"/>
              </a:tabLst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delle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metodologie e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degli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strumenti</a:t>
            </a:r>
            <a:r>
              <a:rPr sz="2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di 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trasmissione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dei</a:t>
            </a:r>
            <a:r>
              <a:rPr sz="2400" b="1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contenuti</a:t>
            </a:r>
            <a:endParaRPr sz="2400" dirty="0">
              <a:latin typeface="Century Gothic"/>
              <a:cs typeface="Century Gothic"/>
            </a:endParaRPr>
          </a:p>
          <a:p>
            <a:pPr marL="234315" algn="just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come si</a:t>
            </a:r>
            <a:r>
              <a:rPr sz="2400" spc="-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insegna</a:t>
            </a:r>
            <a:r>
              <a:rPr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);</a:t>
            </a:r>
            <a:endParaRPr lang="it-IT" sz="2400" spc="-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4315" algn="just">
              <a:lnSpc>
                <a:spcPct val="100000"/>
              </a:lnSpc>
              <a:spcBef>
                <a:spcPts val="400"/>
              </a:spcBef>
            </a:pPr>
            <a:endParaRPr sz="2400" dirty="0">
              <a:latin typeface="Century Gothic"/>
              <a:cs typeface="Century Gothic"/>
            </a:endParaRPr>
          </a:p>
          <a:p>
            <a:pPr marL="247015" indent="-139065">
              <a:lnSpc>
                <a:spcPct val="100000"/>
              </a:lnSpc>
              <a:spcBef>
                <a:spcPts val="80"/>
              </a:spcBef>
              <a:buFont typeface="Century Gothic"/>
              <a:buChar char="-"/>
              <a:tabLst>
                <a:tab pos="247650" algn="l"/>
              </a:tabLst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dell’organizzazione </a:t>
            </a:r>
            <a:r>
              <a:rPr sz="2400" b="1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della</a:t>
            </a:r>
            <a:r>
              <a:rPr sz="24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didattica</a:t>
            </a:r>
            <a:r>
              <a:rPr lang="it-IT" sz="2400" dirty="0">
                <a:latin typeface="Century Gothic"/>
                <a:cs typeface="Century Gothic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400" spc="-5" dirty="0" smtClean="0">
                <a:solidFill>
                  <a:srgbClr val="FF0000"/>
                </a:solidFill>
                <a:latin typeface="Century Gothic"/>
                <a:cs typeface="Century Gothic"/>
              </a:rPr>
              <a:t>chi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lo insegna, quando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sz="2400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dove</a:t>
            </a:r>
            <a:r>
              <a:rPr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);</a:t>
            </a:r>
            <a:endParaRPr lang="it-IT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07950">
              <a:lnSpc>
                <a:spcPct val="100000"/>
              </a:lnSpc>
              <a:spcBef>
                <a:spcPts val="80"/>
              </a:spcBef>
              <a:tabLst>
                <a:tab pos="247650" algn="l"/>
              </a:tabLst>
            </a:pPr>
            <a:endParaRPr sz="2400" dirty="0">
              <a:latin typeface="Century Gothic"/>
              <a:cs typeface="Century Gothic"/>
            </a:endParaRPr>
          </a:p>
          <a:p>
            <a:pPr marL="206375" marR="318770" indent="-98425">
              <a:lnSpc>
                <a:spcPct val="97900"/>
              </a:lnSpc>
              <a:spcBef>
                <a:spcPts val="125"/>
              </a:spcBef>
              <a:buFont typeface="Century Gothic"/>
              <a:buChar char="-"/>
              <a:tabLst>
                <a:tab pos="247650" algn="l"/>
              </a:tabLst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della valutazione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intesa sia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come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valutazione  del percorso dei singoli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della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classe,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sia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come 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autovalutazione</a:t>
            </a:r>
            <a:r>
              <a:rPr sz="24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d’istituto.</a:t>
            </a:r>
            <a:endParaRPr sz="2400" dirty="0">
              <a:latin typeface="Century Gothic"/>
              <a:cs typeface="Century Gothic"/>
            </a:endParaRPr>
          </a:p>
          <a:p>
            <a:pPr marR="183515" algn="r">
              <a:lnSpc>
                <a:spcPts val="1400"/>
              </a:lnSpc>
            </a:pP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(Ziglio, p.</a:t>
            </a:r>
            <a:r>
              <a:rPr sz="1200" i="1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152)</a:t>
            </a:r>
            <a:endParaRPr sz="1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"/>
            <a:ext cx="10693400" cy="639341"/>
          </a:xfrm>
          <a:custGeom>
            <a:avLst/>
            <a:gdLst/>
            <a:ahLst/>
            <a:cxnLst/>
            <a:rect l="l" t="t" r="r" b="b"/>
            <a:pathLst>
              <a:path w="9144000" h="579755">
                <a:moveTo>
                  <a:pt x="0" y="579437"/>
                </a:moveTo>
                <a:lnTo>
                  <a:pt x="9144000" y="579437"/>
                </a:lnTo>
                <a:lnTo>
                  <a:pt x="91440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348" y="843298"/>
            <a:ext cx="96240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dirty="0">
                <a:latin typeface="Arial"/>
                <a:cs typeface="Arial"/>
              </a:rPr>
              <a:t>Numerose ricerche </a:t>
            </a:r>
            <a:r>
              <a:rPr b="0" spc="-6" dirty="0">
                <a:latin typeface="Arial"/>
                <a:cs typeface="Arial"/>
              </a:rPr>
              <a:t>hanno </a:t>
            </a:r>
            <a:r>
              <a:rPr b="0" dirty="0">
                <a:latin typeface="Arial"/>
                <a:cs typeface="Arial"/>
              </a:rPr>
              <a:t>dimostrato</a:t>
            </a:r>
            <a:r>
              <a:rPr b="0" spc="-217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110" y="361538"/>
            <a:ext cx="9035180" cy="683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109" indent="-371621">
              <a:buFont typeface="Wingdings"/>
              <a:buChar char=""/>
              <a:tabLst>
                <a:tab pos="386834" algn="l"/>
              </a:tabLst>
            </a:pP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Recupero allievi problematici, poco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motivati e</a:t>
            </a:r>
            <a:r>
              <a:rPr sz="2700" spc="11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con</a:t>
            </a:r>
            <a:endParaRPr sz="2700" dirty="0">
              <a:latin typeface="Arial"/>
              <a:cs typeface="Arial"/>
            </a:endParaRPr>
          </a:p>
          <a:p>
            <a:pPr marL="415810"/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problemi affettivi, motivazionali, sociali e</a:t>
            </a:r>
            <a:r>
              <a:rPr sz="2700" spc="9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cognitivi.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86109" indent="-371621">
              <a:buFont typeface="Wingdings"/>
              <a:buChar char=""/>
              <a:tabLst>
                <a:tab pos="386834" algn="l"/>
              </a:tabLst>
            </a:pP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Integrazione allievi</a:t>
            </a:r>
            <a:r>
              <a:rPr sz="2700" spc="6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“diversi”</a:t>
            </a:r>
            <a:endParaRPr sz="2700" dirty="0">
              <a:latin typeface="Arial"/>
              <a:cs typeface="Arial"/>
            </a:endParaRPr>
          </a:p>
          <a:p>
            <a:pPr marL="318015"/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(emarginati, disabili, di altre etnie</a:t>
            </a:r>
            <a:r>
              <a:rPr sz="2700" spc="10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03300"/>
                </a:solidFill>
                <a:latin typeface="Arial"/>
                <a:cs typeface="Arial"/>
              </a:rPr>
              <a:t>…)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86109" indent="-371621">
              <a:buFont typeface="Wingdings"/>
              <a:buChar char=""/>
              <a:tabLst>
                <a:tab pos="386834" algn="l"/>
              </a:tabLst>
            </a:pPr>
            <a:r>
              <a:rPr sz="2700" spc="-17" dirty="0">
                <a:solidFill>
                  <a:srgbClr val="800000"/>
                </a:solidFill>
                <a:latin typeface="Arial"/>
                <a:cs typeface="Arial"/>
              </a:rPr>
              <a:t>Valorizzazione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allievi dotati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(</a:t>
            </a:r>
            <a:r>
              <a:rPr sz="2700" i="1" dirty="0">
                <a:solidFill>
                  <a:srgbClr val="800000"/>
                </a:solidFill>
                <a:latin typeface="Arial"/>
                <a:cs typeface="Arial"/>
              </a:rPr>
              <a:t>gifted</a:t>
            </a:r>
            <a:r>
              <a:rPr sz="2700" i="1" spc="9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i="1" spc="-6" dirty="0">
                <a:solidFill>
                  <a:srgbClr val="800000"/>
                </a:solidFill>
                <a:latin typeface="Arial"/>
                <a:cs typeface="Arial"/>
              </a:rPr>
              <a:t>students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"/>
            </a:pPr>
            <a:endParaRPr sz="27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  <a:buChar char=""/>
            </a:pPr>
            <a:endParaRPr sz="3000" dirty="0">
              <a:latin typeface="Times New Roman"/>
              <a:cs typeface="Times New Roman"/>
            </a:endParaRPr>
          </a:p>
          <a:p>
            <a:pPr marL="222393" marR="5795" indent="-208630"/>
            <a:r>
              <a:rPr sz="2700" spc="-6" dirty="0">
                <a:solidFill>
                  <a:srgbClr val="003300"/>
                </a:solidFill>
                <a:latin typeface="Wingdings"/>
                <a:cs typeface="Wingdings"/>
              </a:rPr>
              <a:t>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Sviluppo competenze sociali, comunicative, empatiche,  della partecipazione, della</a:t>
            </a:r>
            <a:r>
              <a:rPr sz="2700" spc="11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responsabilità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86109" indent="-371621">
              <a:buFont typeface="Wingdings"/>
              <a:buChar char=""/>
              <a:tabLst>
                <a:tab pos="386834" algn="l"/>
              </a:tabLst>
            </a:pP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Sviluppo competenze del</a:t>
            </a:r>
            <a:r>
              <a:rPr sz="2700" spc="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cittadino.</a:t>
            </a:r>
            <a:endParaRPr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0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18" y="660957"/>
            <a:ext cx="2863118" cy="139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700" dirty="0">
                <a:solidFill>
                  <a:srgbClr val="A40020"/>
                </a:solidFill>
                <a:latin typeface="Arial"/>
                <a:cs typeface="Arial"/>
              </a:rPr>
              <a:t>Da</a:t>
            </a:r>
            <a:r>
              <a:rPr sz="2700" spc="-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A40020"/>
                </a:solidFill>
                <a:latin typeface="Arial"/>
                <a:cs typeface="Arial"/>
              </a:rPr>
              <a:t>tradizionale</a:t>
            </a:r>
            <a:endParaRPr sz="2700" dirty="0">
              <a:latin typeface="Arial"/>
              <a:cs typeface="Arial"/>
            </a:endParaRPr>
          </a:p>
          <a:p>
            <a:pPr>
              <a:spcBef>
                <a:spcPts val="51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R="5795" algn="r"/>
            <a:r>
              <a:rPr sz="2700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700" spc="-2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cooperativa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1345" y="1932728"/>
            <a:ext cx="3118908" cy="252095"/>
          </a:xfrm>
          <a:custGeom>
            <a:avLst/>
            <a:gdLst/>
            <a:ahLst/>
            <a:cxnLst/>
            <a:rect l="l" t="t" r="r" b="b"/>
            <a:pathLst>
              <a:path w="2667000" h="228600">
                <a:moveTo>
                  <a:pt x="304800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304800" y="152400"/>
                </a:lnTo>
                <a:lnTo>
                  <a:pt x="304800" y="76200"/>
                </a:lnTo>
                <a:close/>
              </a:path>
              <a:path w="2667000" h="228600">
                <a:moveTo>
                  <a:pt x="838200" y="76200"/>
                </a:moveTo>
                <a:lnTo>
                  <a:pt x="533400" y="76200"/>
                </a:lnTo>
                <a:lnTo>
                  <a:pt x="533400" y="152400"/>
                </a:lnTo>
                <a:lnTo>
                  <a:pt x="838200" y="152400"/>
                </a:lnTo>
                <a:lnTo>
                  <a:pt x="838200" y="76200"/>
                </a:lnTo>
                <a:close/>
              </a:path>
              <a:path w="2667000" h="228600">
                <a:moveTo>
                  <a:pt x="1371600" y="76200"/>
                </a:moveTo>
                <a:lnTo>
                  <a:pt x="1066800" y="76200"/>
                </a:lnTo>
                <a:lnTo>
                  <a:pt x="1066800" y="152400"/>
                </a:lnTo>
                <a:lnTo>
                  <a:pt x="1371600" y="152400"/>
                </a:lnTo>
                <a:lnTo>
                  <a:pt x="1371600" y="76200"/>
                </a:lnTo>
                <a:close/>
              </a:path>
              <a:path w="2667000" h="228600">
                <a:moveTo>
                  <a:pt x="1905000" y="76200"/>
                </a:moveTo>
                <a:lnTo>
                  <a:pt x="1600200" y="76200"/>
                </a:lnTo>
                <a:lnTo>
                  <a:pt x="1600200" y="152400"/>
                </a:lnTo>
                <a:lnTo>
                  <a:pt x="1905000" y="152400"/>
                </a:lnTo>
                <a:lnTo>
                  <a:pt x="1905000" y="76200"/>
                </a:lnTo>
                <a:close/>
              </a:path>
              <a:path w="2667000" h="228600">
                <a:moveTo>
                  <a:pt x="2438400" y="0"/>
                </a:moveTo>
                <a:lnTo>
                  <a:pt x="2438400" y="228600"/>
                </a:lnTo>
                <a:lnTo>
                  <a:pt x="2667000" y="114300"/>
                </a:lnTo>
                <a:lnTo>
                  <a:pt x="2438400" y="0"/>
                </a:lnTo>
                <a:close/>
              </a:path>
              <a:path w="2667000" h="228600">
                <a:moveTo>
                  <a:pt x="2438400" y="76200"/>
                </a:moveTo>
                <a:lnTo>
                  <a:pt x="2133600" y="76200"/>
                </a:lnTo>
                <a:lnTo>
                  <a:pt x="2133600" y="152400"/>
                </a:lnTo>
                <a:lnTo>
                  <a:pt x="2438400" y="152400"/>
                </a:lnTo>
                <a:lnTo>
                  <a:pt x="2438400" y="7620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0"/>
            <a:ext cx="10693400" cy="639341"/>
          </a:xfrm>
          <a:custGeom>
            <a:avLst/>
            <a:gdLst/>
            <a:ahLst/>
            <a:cxnLst/>
            <a:rect l="l" t="t" r="r" b="b"/>
            <a:pathLst>
              <a:path w="9144000" h="579755">
                <a:moveTo>
                  <a:pt x="0" y="579437"/>
                </a:moveTo>
                <a:lnTo>
                  <a:pt x="9144000" y="579437"/>
                </a:lnTo>
                <a:lnTo>
                  <a:pt x="91440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2688" y="85413"/>
            <a:ext cx="96240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spc="-17" dirty="0">
                <a:latin typeface="Arial"/>
                <a:cs typeface="Arial"/>
              </a:rPr>
              <a:t>Trasformare </a:t>
            </a:r>
            <a:r>
              <a:rPr b="0" dirty="0">
                <a:latin typeface="Arial"/>
                <a:cs typeface="Arial"/>
              </a:rPr>
              <a:t>la</a:t>
            </a:r>
            <a:r>
              <a:rPr b="0" spc="-103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classe</a:t>
            </a:r>
          </a:p>
        </p:txBody>
      </p:sp>
      <p:sp>
        <p:nvSpPr>
          <p:cNvPr id="7" name="object 7"/>
          <p:cNvSpPr/>
          <p:nvPr/>
        </p:nvSpPr>
        <p:spPr>
          <a:xfrm>
            <a:off x="3448754" y="2409825"/>
            <a:ext cx="6482874" cy="780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1856" y="4583664"/>
            <a:ext cx="8850274" cy="13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 indent="6520" algn="just">
              <a:lnSpc>
                <a:spcPct val="110100"/>
              </a:lnSpc>
            </a:pP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Significa mettere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l’accento sul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GRUPPO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come 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strumento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per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migliorare l’apprendimento, attraverso </a:t>
            </a:r>
            <a:r>
              <a:rPr sz="2700" spc="-11" dirty="0">
                <a:solidFill>
                  <a:srgbClr val="800000"/>
                </a:solidFill>
                <a:latin typeface="Arial"/>
                <a:cs typeface="Arial"/>
              </a:rPr>
              <a:t>il 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valore aggiunto della</a:t>
            </a:r>
            <a:r>
              <a:rPr sz="2700" spc="6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collaborazione.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5122" y="3622186"/>
            <a:ext cx="6144992" cy="454998"/>
          </a:xfrm>
          <a:prstGeom prst="rect">
            <a:avLst/>
          </a:prstGeom>
          <a:ln w="9525">
            <a:solidFill>
              <a:srgbClr val="336600"/>
            </a:solidFill>
          </a:ln>
        </p:spPr>
        <p:txBody>
          <a:bodyPr vert="horz" wrap="square" lIns="0" tIns="39118" rIns="0" bIns="0" rtlCol="0">
            <a:spAutoFit/>
          </a:bodyPr>
          <a:lstStyle/>
          <a:p>
            <a:pPr marL="98519">
              <a:spcBef>
                <a:spcPts val="308"/>
              </a:spcBef>
            </a:pPr>
            <a:r>
              <a:rPr sz="2700" spc="-46" dirty="0">
                <a:solidFill>
                  <a:srgbClr val="336600"/>
                </a:solidFill>
                <a:latin typeface="Arial"/>
                <a:cs typeface="Arial"/>
              </a:rPr>
              <a:t>CENTRALITA’</a:t>
            </a:r>
            <a:r>
              <a:rPr sz="2700" spc="-57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700" spc="-17" dirty="0">
                <a:solidFill>
                  <a:srgbClr val="336600"/>
                </a:solidFill>
                <a:latin typeface="Arial"/>
                <a:cs typeface="Arial"/>
              </a:rPr>
              <a:t>DELL’INTERAZIONE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691" y="6878341"/>
            <a:ext cx="8822055" cy="460850"/>
          </a:xfrm>
          <a:prstGeom prst="rect">
            <a:avLst/>
          </a:prstGeom>
          <a:solidFill>
            <a:srgbClr val="ECEBDF"/>
          </a:solidFill>
        </p:spPr>
        <p:txBody>
          <a:bodyPr vert="horz" wrap="square" lIns="0" tIns="44913" rIns="0" bIns="0" rtlCol="0">
            <a:spAutoFit/>
          </a:bodyPr>
          <a:lstStyle/>
          <a:p>
            <a:pPr marL="1083714">
              <a:spcBef>
                <a:spcPts val="354"/>
              </a:spcBef>
            </a:pPr>
            <a:r>
              <a:rPr sz="2700" dirty="0">
                <a:solidFill>
                  <a:srgbClr val="000066"/>
                </a:solidFill>
                <a:latin typeface="Arial"/>
                <a:cs typeface="Arial"/>
              </a:rPr>
              <a:t>Questa </a:t>
            </a:r>
            <a:r>
              <a:rPr sz="2700" spc="-6" dirty="0">
                <a:solidFill>
                  <a:srgbClr val="000066"/>
                </a:solidFill>
                <a:latin typeface="Arial"/>
                <a:cs typeface="Arial"/>
              </a:rPr>
              <a:t>capacità non è innata, </a:t>
            </a:r>
            <a:r>
              <a:rPr sz="2700" dirty="0">
                <a:solidFill>
                  <a:srgbClr val="000066"/>
                </a:solidFill>
                <a:latin typeface="Arial"/>
                <a:cs typeface="Arial"/>
              </a:rPr>
              <a:t>va</a:t>
            </a:r>
            <a:r>
              <a:rPr sz="2700" spc="23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000066"/>
                </a:solidFill>
                <a:latin typeface="Arial"/>
                <a:cs typeface="Arial"/>
              </a:rPr>
              <a:t>appresa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5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387" y="3459850"/>
            <a:ext cx="2653710" cy="1993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5110" y="5932918"/>
            <a:ext cx="2248584" cy="1524474"/>
          </a:xfrm>
          <a:custGeom>
            <a:avLst/>
            <a:gdLst/>
            <a:ahLst/>
            <a:cxnLst/>
            <a:rect l="l" t="t" r="r" b="b"/>
            <a:pathLst>
              <a:path w="1922779" h="1382395">
                <a:moveTo>
                  <a:pt x="42424" y="0"/>
                </a:moveTo>
                <a:lnTo>
                  <a:pt x="0" y="1350501"/>
                </a:lnTo>
                <a:lnTo>
                  <a:pt x="1922241" y="1381994"/>
                </a:lnTo>
                <a:lnTo>
                  <a:pt x="1912555" y="184052"/>
                </a:lnTo>
                <a:lnTo>
                  <a:pt x="42424" y="0"/>
                </a:lnTo>
                <a:close/>
              </a:path>
            </a:pathLst>
          </a:custGeom>
          <a:solidFill>
            <a:srgbClr val="79B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0619" y="5422629"/>
            <a:ext cx="2487460" cy="2114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300" y="855775"/>
            <a:ext cx="10210800" cy="6127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98"/>
            <a:r>
              <a:rPr sz="2100" b="1" u="heavy" spc="-6" dirty="0">
                <a:solidFill>
                  <a:srgbClr val="A40020"/>
                </a:solidFill>
                <a:latin typeface="Tahoma"/>
                <a:cs typeface="Tahoma"/>
              </a:rPr>
              <a:t>Strategia parallela </a:t>
            </a:r>
            <a:r>
              <a:rPr sz="2100" b="1" u="heavy" dirty="0">
                <a:solidFill>
                  <a:srgbClr val="A40020"/>
                </a:solidFill>
                <a:latin typeface="Tahoma"/>
                <a:cs typeface="Tahoma"/>
              </a:rPr>
              <a:t>o</a:t>
            </a:r>
            <a:r>
              <a:rPr sz="2100" b="1" u="heavy" spc="-40" dirty="0">
                <a:solidFill>
                  <a:srgbClr val="A40020"/>
                </a:solidFill>
                <a:latin typeface="Tahoma"/>
                <a:cs typeface="Tahoma"/>
              </a:rPr>
              <a:t> </a:t>
            </a:r>
            <a:r>
              <a:rPr sz="2100" b="1" u="heavy" spc="-6" dirty="0">
                <a:solidFill>
                  <a:srgbClr val="A40020"/>
                </a:solidFill>
                <a:latin typeface="Tahoma"/>
                <a:cs typeface="Tahoma"/>
              </a:rPr>
              <a:t>cooperativa</a:t>
            </a:r>
            <a:endParaRPr sz="2100" dirty="0">
              <a:latin typeface="Tahoma"/>
              <a:cs typeface="Tahoma"/>
            </a:endParaRPr>
          </a:p>
          <a:p>
            <a:pPr marL="216598" marR="3520623">
              <a:spcBef>
                <a:spcPts val="1105"/>
              </a:spcBef>
            </a:pPr>
            <a:r>
              <a:rPr spc="-6" dirty="0">
                <a:latin typeface="Tahoma"/>
                <a:cs typeface="Tahoma"/>
              </a:rPr>
              <a:t>Ogni </a:t>
            </a:r>
            <a:r>
              <a:rPr spc="-11" dirty="0">
                <a:latin typeface="Tahoma"/>
                <a:cs typeface="Tahoma"/>
              </a:rPr>
              <a:t>componente </a:t>
            </a:r>
            <a:r>
              <a:rPr spc="-6" dirty="0">
                <a:latin typeface="Tahoma"/>
                <a:cs typeface="Tahoma"/>
              </a:rPr>
              <a:t>del gruppo </a:t>
            </a:r>
            <a:r>
              <a:rPr spc="-17" dirty="0">
                <a:latin typeface="Tahoma"/>
                <a:cs typeface="Tahoma"/>
              </a:rPr>
              <a:t>lavora </a:t>
            </a:r>
            <a:r>
              <a:rPr spc="-6" dirty="0">
                <a:latin typeface="Tahoma"/>
                <a:cs typeface="Tahoma"/>
              </a:rPr>
              <a:t>in autonomia </a:t>
            </a:r>
            <a:r>
              <a:rPr spc="-11" dirty="0">
                <a:latin typeface="Tahoma"/>
                <a:cs typeface="Tahoma"/>
              </a:rPr>
              <a:t>su  una </a:t>
            </a:r>
            <a:r>
              <a:rPr spc="-6" dirty="0">
                <a:latin typeface="Tahoma"/>
                <a:cs typeface="Tahoma"/>
              </a:rPr>
              <a:t>parte </a:t>
            </a:r>
            <a:r>
              <a:rPr spc="-11" dirty="0">
                <a:latin typeface="Tahoma"/>
                <a:cs typeface="Tahoma"/>
              </a:rPr>
              <a:t>specifica </a:t>
            </a:r>
            <a:r>
              <a:rPr spc="-6" dirty="0">
                <a:latin typeface="Tahoma"/>
                <a:cs typeface="Tahoma"/>
              </a:rPr>
              <a:t>del </a:t>
            </a:r>
            <a:r>
              <a:rPr spc="-11" dirty="0">
                <a:latin typeface="Tahoma"/>
                <a:cs typeface="Tahoma"/>
              </a:rPr>
              <a:t>prodotto</a:t>
            </a:r>
            <a:r>
              <a:rPr spc="130" dirty="0">
                <a:latin typeface="Tahoma"/>
                <a:cs typeface="Tahoma"/>
              </a:rPr>
              <a:t> </a:t>
            </a:r>
            <a:r>
              <a:rPr spc="-11" dirty="0">
                <a:latin typeface="Tahoma"/>
                <a:cs typeface="Tahoma"/>
              </a:rPr>
              <a:t>complessivo.</a:t>
            </a:r>
            <a:endParaRPr dirty="0">
              <a:latin typeface="Tahoma"/>
              <a:cs typeface="Tahoma"/>
            </a:endParaRPr>
          </a:p>
          <a:p>
            <a:pPr marL="216598" marR="3464119">
              <a:spcBef>
                <a:spcPts val="1095"/>
              </a:spcBef>
            </a:pPr>
            <a:r>
              <a:rPr spc="-6" dirty="0">
                <a:latin typeface="Tahoma"/>
                <a:cs typeface="Tahoma"/>
              </a:rPr>
              <a:t>E’ </a:t>
            </a:r>
            <a:r>
              <a:rPr spc="-11" dirty="0">
                <a:latin typeface="Tahoma"/>
                <a:cs typeface="Tahoma"/>
              </a:rPr>
              <a:t>funzionale </a:t>
            </a:r>
            <a:r>
              <a:rPr spc="-6" dirty="0">
                <a:latin typeface="Tahoma"/>
                <a:cs typeface="Tahoma"/>
              </a:rPr>
              <a:t>quando il </a:t>
            </a:r>
            <a:r>
              <a:rPr spc="-11" dirty="0">
                <a:latin typeface="Tahoma"/>
                <a:cs typeface="Tahoma"/>
              </a:rPr>
              <a:t>lavoro </a:t>
            </a:r>
            <a:r>
              <a:rPr spc="-6" dirty="0">
                <a:latin typeface="Tahoma"/>
                <a:cs typeface="Tahoma"/>
              </a:rPr>
              <a:t>è </a:t>
            </a:r>
            <a:r>
              <a:rPr spc="-11" dirty="0">
                <a:latin typeface="Tahoma"/>
                <a:cs typeface="Tahoma"/>
              </a:rPr>
              <a:t>frazionabile </a:t>
            </a:r>
            <a:r>
              <a:rPr spc="-6" dirty="0">
                <a:latin typeface="Tahoma"/>
                <a:cs typeface="Tahoma"/>
              </a:rPr>
              <a:t>in parti  </a:t>
            </a:r>
            <a:r>
              <a:rPr spc="-11" dirty="0">
                <a:latin typeface="Tahoma"/>
                <a:cs typeface="Tahoma"/>
              </a:rPr>
              <a:t>relativamente </a:t>
            </a:r>
            <a:r>
              <a:rPr spc="-6" dirty="0">
                <a:latin typeface="Tahoma"/>
                <a:cs typeface="Tahoma"/>
              </a:rPr>
              <a:t>indipendenti </a:t>
            </a:r>
            <a:r>
              <a:rPr spc="-11" dirty="0">
                <a:latin typeface="Tahoma"/>
                <a:cs typeface="Tahoma"/>
              </a:rPr>
              <a:t>permettendo </a:t>
            </a:r>
            <a:r>
              <a:rPr spc="-6" dirty="0">
                <a:latin typeface="Tahoma"/>
                <a:cs typeface="Tahoma"/>
              </a:rPr>
              <a:t>di </a:t>
            </a:r>
            <a:r>
              <a:rPr spc="-11" dirty="0">
                <a:latin typeface="Tahoma"/>
                <a:cs typeface="Tahoma"/>
              </a:rPr>
              <a:t>procedere  </a:t>
            </a:r>
            <a:r>
              <a:rPr spc="-6" dirty="0">
                <a:latin typeface="Tahoma"/>
                <a:cs typeface="Tahoma"/>
              </a:rPr>
              <a:t>simultaneamente </a:t>
            </a:r>
            <a:r>
              <a:rPr spc="-11" dirty="0">
                <a:latin typeface="Tahoma"/>
                <a:cs typeface="Tahoma"/>
              </a:rPr>
              <a:t>su diverse</a:t>
            </a:r>
            <a:r>
              <a:rPr spc="-17" dirty="0">
                <a:latin typeface="Tahoma"/>
                <a:cs typeface="Tahoma"/>
              </a:rPr>
              <a:t> </a:t>
            </a:r>
            <a:r>
              <a:rPr spc="-11" dirty="0">
                <a:latin typeface="Tahoma"/>
                <a:cs typeface="Tahoma"/>
              </a:rPr>
              <a:t>fasi.</a:t>
            </a:r>
            <a:endParaRPr dirty="0">
              <a:latin typeface="Tahoma"/>
              <a:cs typeface="Tahoma"/>
            </a:endParaRPr>
          </a:p>
          <a:p>
            <a:pPr marL="216598">
              <a:spcBef>
                <a:spcPts val="1095"/>
              </a:spcBef>
            </a:pPr>
            <a:r>
              <a:rPr spc="-46" dirty="0">
                <a:latin typeface="Tahoma"/>
                <a:cs typeface="Tahoma"/>
              </a:rPr>
              <a:t>Tasso </a:t>
            </a:r>
            <a:r>
              <a:rPr spc="-6" dirty="0">
                <a:latin typeface="Tahoma"/>
                <a:cs typeface="Tahoma"/>
              </a:rPr>
              <a:t>di </a:t>
            </a:r>
            <a:r>
              <a:rPr spc="-11" dirty="0">
                <a:latin typeface="Tahoma"/>
                <a:cs typeface="Tahoma"/>
              </a:rPr>
              <a:t>interazione </a:t>
            </a:r>
            <a:r>
              <a:rPr spc="-23" dirty="0">
                <a:latin typeface="Tahoma"/>
                <a:cs typeface="Tahoma"/>
              </a:rPr>
              <a:t>fra </a:t>
            </a:r>
            <a:r>
              <a:rPr spc="-6" dirty="0">
                <a:latin typeface="Tahoma"/>
                <a:cs typeface="Tahoma"/>
              </a:rPr>
              <a:t>i partecipanti</a:t>
            </a:r>
            <a:r>
              <a:rPr spc="143" dirty="0">
                <a:latin typeface="Tahoma"/>
                <a:cs typeface="Tahoma"/>
              </a:rPr>
              <a:t> </a:t>
            </a:r>
            <a:r>
              <a:rPr spc="-11" dirty="0">
                <a:latin typeface="Tahoma"/>
                <a:cs typeface="Tahoma"/>
              </a:rPr>
              <a:t>basso.</a:t>
            </a:r>
            <a:endParaRPr dirty="0">
              <a:latin typeface="Tahoma"/>
              <a:cs typeface="Tahoma"/>
            </a:endParaRPr>
          </a:p>
          <a:p>
            <a:pPr>
              <a:spcBef>
                <a:spcPts val="17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543080"/>
            <a:r>
              <a:rPr sz="2100" b="1" u="heavy" spc="-6" dirty="0">
                <a:solidFill>
                  <a:srgbClr val="A40020"/>
                </a:solidFill>
                <a:latin typeface="Tahoma"/>
                <a:cs typeface="Tahoma"/>
              </a:rPr>
              <a:t>Strategia</a:t>
            </a:r>
            <a:r>
              <a:rPr sz="2100" b="1" u="heavy" spc="-80" dirty="0">
                <a:solidFill>
                  <a:srgbClr val="A40020"/>
                </a:solidFill>
                <a:latin typeface="Tahoma"/>
                <a:cs typeface="Tahoma"/>
              </a:rPr>
              <a:t> </a:t>
            </a:r>
            <a:r>
              <a:rPr sz="2100" b="1" u="heavy" spc="-6" dirty="0">
                <a:solidFill>
                  <a:srgbClr val="A40020"/>
                </a:solidFill>
                <a:latin typeface="Tahoma"/>
                <a:cs typeface="Tahoma"/>
              </a:rPr>
              <a:t>sequenziale</a:t>
            </a:r>
            <a:endParaRPr sz="2100" dirty="0">
              <a:latin typeface="Tahoma"/>
              <a:cs typeface="Tahoma"/>
            </a:endParaRPr>
          </a:p>
          <a:p>
            <a:pPr marL="3461221">
              <a:spcBef>
                <a:spcPts val="6"/>
              </a:spcBef>
              <a:tabLst>
                <a:tab pos="4100874" algn="l"/>
                <a:tab pos="5530131" algn="l"/>
                <a:tab pos="5999547" algn="l"/>
                <a:tab pos="6957939" algn="l"/>
                <a:tab pos="7246253" algn="l"/>
                <a:tab pos="8022094" algn="l"/>
                <a:tab pos="8824013" algn="l"/>
              </a:tabLst>
            </a:pPr>
            <a:r>
              <a:rPr spc="-6" dirty="0">
                <a:latin typeface="Tahoma"/>
                <a:cs typeface="Tahoma"/>
              </a:rPr>
              <a:t>Ogni	</a:t>
            </a:r>
            <a:r>
              <a:rPr dirty="0">
                <a:latin typeface="Tahoma"/>
                <a:cs typeface="Tahoma"/>
              </a:rPr>
              <a:t>c</a:t>
            </a:r>
            <a:r>
              <a:rPr spc="-6" dirty="0">
                <a:latin typeface="Tahoma"/>
                <a:cs typeface="Tahoma"/>
              </a:rPr>
              <a:t>om</a:t>
            </a:r>
            <a:r>
              <a:rPr spc="6" dirty="0">
                <a:latin typeface="Tahoma"/>
                <a:cs typeface="Tahoma"/>
              </a:rPr>
              <a:t>p</a:t>
            </a:r>
            <a:r>
              <a:rPr spc="-6" dirty="0">
                <a:latin typeface="Tahoma"/>
                <a:cs typeface="Tahoma"/>
              </a:rPr>
              <a:t>o</a:t>
            </a:r>
            <a:r>
              <a:rPr spc="-11" dirty="0">
                <a:latin typeface="Tahoma"/>
                <a:cs typeface="Tahoma"/>
              </a:rPr>
              <a:t>ne</a:t>
            </a:r>
            <a:r>
              <a:rPr dirty="0">
                <a:latin typeface="Tahoma"/>
                <a:cs typeface="Tahoma"/>
              </a:rPr>
              <a:t>n</a:t>
            </a:r>
            <a:r>
              <a:rPr spc="-17" dirty="0">
                <a:latin typeface="Tahoma"/>
                <a:cs typeface="Tahoma"/>
              </a:rPr>
              <a:t>t</a:t>
            </a:r>
            <a:r>
              <a:rPr spc="-6" dirty="0">
                <a:latin typeface="Tahoma"/>
                <a:cs typeface="Tahoma"/>
              </a:rPr>
              <a:t>e</a:t>
            </a:r>
            <a:r>
              <a:rPr dirty="0">
                <a:latin typeface="Tahoma"/>
                <a:cs typeface="Tahoma"/>
              </a:rPr>
              <a:t>	</a:t>
            </a:r>
            <a:r>
              <a:rPr spc="-6" dirty="0">
                <a:latin typeface="Tahoma"/>
                <a:cs typeface="Tahoma"/>
              </a:rPr>
              <a:t>d</a:t>
            </a:r>
            <a:r>
              <a:rPr spc="-11" dirty="0">
                <a:latin typeface="Tahoma"/>
                <a:cs typeface="Tahoma"/>
              </a:rPr>
              <a:t>e</a:t>
            </a:r>
            <a:r>
              <a:rPr spc="-6" dirty="0">
                <a:latin typeface="Tahoma"/>
                <a:cs typeface="Tahoma"/>
              </a:rPr>
              <a:t>l</a:t>
            </a:r>
            <a:r>
              <a:rPr dirty="0">
                <a:latin typeface="Tahoma"/>
                <a:cs typeface="Tahoma"/>
              </a:rPr>
              <a:t>	</a:t>
            </a:r>
            <a:r>
              <a:rPr spc="-6" dirty="0">
                <a:latin typeface="Tahoma"/>
                <a:cs typeface="Tahoma"/>
              </a:rPr>
              <a:t>g</a:t>
            </a:r>
            <a:r>
              <a:rPr spc="-11" dirty="0">
                <a:latin typeface="Tahoma"/>
                <a:cs typeface="Tahoma"/>
              </a:rPr>
              <a:t>rup</a:t>
            </a:r>
            <a:r>
              <a:rPr dirty="0">
                <a:latin typeface="Tahoma"/>
                <a:cs typeface="Tahoma"/>
              </a:rPr>
              <a:t>p</a:t>
            </a:r>
            <a:r>
              <a:rPr spc="-29" dirty="0">
                <a:latin typeface="Tahoma"/>
                <a:cs typeface="Tahoma"/>
              </a:rPr>
              <a:t>o</a:t>
            </a:r>
            <a:r>
              <a:rPr spc="-6" dirty="0">
                <a:latin typeface="Tahoma"/>
                <a:cs typeface="Tahoma"/>
              </a:rPr>
              <a:t>,</a:t>
            </a:r>
            <a:r>
              <a:rPr dirty="0">
                <a:latin typeface="Tahoma"/>
                <a:cs typeface="Tahoma"/>
              </a:rPr>
              <a:t>	</a:t>
            </a:r>
            <a:r>
              <a:rPr spc="-6" dirty="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	</a:t>
            </a:r>
            <a:r>
              <a:rPr spc="-17" dirty="0">
                <a:latin typeface="Tahoma"/>
                <a:cs typeface="Tahoma"/>
              </a:rPr>
              <a:t>t</a:t>
            </a:r>
            <a:r>
              <a:rPr spc="-6" dirty="0">
                <a:latin typeface="Tahoma"/>
                <a:cs typeface="Tahoma"/>
              </a:rPr>
              <a:t>urn</a:t>
            </a:r>
            <a:r>
              <a:rPr spc="-46" dirty="0">
                <a:latin typeface="Tahoma"/>
                <a:cs typeface="Tahoma"/>
              </a:rPr>
              <a:t>o</a:t>
            </a:r>
            <a:r>
              <a:rPr spc="-6" dirty="0">
                <a:latin typeface="Tahoma"/>
                <a:cs typeface="Tahoma"/>
              </a:rPr>
              <a:t>,</a:t>
            </a:r>
            <a:r>
              <a:rPr dirty="0">
                <a:latin typeface="Tahoma"/>
                <a:cs typeface="Tahoma"/>
              </a:rPr>
              <a:t>	</a:t>
            </a:r>
            <a:r>
              <a:rPr spc="-6" dirty="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g</a:t>
            </a:r>
            <a:r>
              <a:rPr spc="-11" dirty="0">
                <a:latin typeface="Tahoma"/>
                <a:cs typeface="Tahoma"/>
              </a:rPr>
              <a:t>isc</a:t>
            </a:r>
            <a:r>
              <a:rPr spc="-6" dirty="0">
                <a:latin typeface="Tahoma"/>
                <a:cs typeface="Tahoma"/>
              </a:rPr>
              <a:t>e</a:t>
            </a:r>
            <a:r>
              <a:rPr dirty="0">
                <a:latin typeface="Tahoma"/>
                <a:cs typeface="Tahoma"/>
              </a:rPr>
              <a:t>	</a:t>
            </a:r>
            <a:r>
              <a:rPr spc="-11" dirty="0">
                <a:latin typeface="Tahoma"/>
                <a:cs typeface="Tahoma"/>
              </a:rPr>
              <a:t>s</a:t>
            </a:r>
            <a:r>
              <a:rPr spc="-17" dirty="0">
                <a:latin typeface="Tahoma"/>
                <a:cs typeface="Tahoma"/>
              </a:rPr>
              <a:t>u</a:t>
            </a:r>
            <a:r>
              <a:rPr spc="-6" dirty="0">
                <a:latin typeface="Tahoma"/>
                <a:cs typeface="Tahoma"/>
              </a:rPr>
              <a:t>l</a:t>
            </a:r>
            <a:endParaRPr dirty="0">
              <a:latin typeface="Tahoma"/>
              <a:cs typeface="Tahoma"/>
            </a:endParaRPr>
          </a:p>
          <a:p>
            <a:pPr marL="3461221" marR="5795">
              <a:tabLst>
                <a:tab pos="4740526" algn="l"/>
                <a:tab pos="5808303" algn="l"/>
                <a:tab pos="7317970" algn="l"/>
                <a:tab pos="8423416" algn="l"/>
              </a:tabLst>
            </a:pPr>
            <a:r>
              <a:rPr spc="-11" dirty="0">
                <a:latin typeface="Tahoma"/>
                <a:cs typeface="Tahoma"/>
              </a:rPr>
              <a:t>semilavorato </a:t>
            </a:r>
            <a:r>
              <a:rPr spc="-6" dirty="0">
                <a:latin typeface="Tahoma"/>
                <a:cs typeface="Tahoma"/>
              </a:rPr>
              <a:t>apportandovi </a:t>
            </a:r>
            <a:r>
              <a:rPr spc="-11" dirty="0">
                <a:latin typeface="Tahoma"/>
                <a:cs typeface="Tahoma"/>
              </a:rPr>
              <a:t>il </a:t>
            </a:r>
            <a:r>
              <a:rPr spc="-6" dirty="0">
                <a:latin typeface="Tahoma"/>
                <a:cs typeface="Tahoma"/>
              </a:rPr>
              <a:t>proprio </a:t>
            </a:r>
            <a:r>
              <a:rPr spc="-11" dirty="0">
                <a:latin typeface="Tahoma"/>
                <a:cs typeface="Tahoma"/>
              </a:rPr>
              <a:t>contributo.  </a:t>
            </a:r>
            <a:r>
              <a:rPr spc="-6" dirty="0">
                <a:latin typeface="Tahoma"/>
                <a:cs typeface="Tahoma"/>
              </a:rPr>
              <a:t>Aumenta il tasso </a:t>
            </a:r>
            <a:r>
              <a:rPr dirty="0">
                <a:latin typeface="Tahoma"/>
                <a:cs typeface="Tahoma"/>
              </a:rPr>
              <a:t>di </a:t>
            </a:r>
            <a:r>
              <a:rPr spc="-11" dirty="0">
                <a:latin typeface="Tahoma"/>
                <a:cs typeface="Tahoma"/>
              </a:rPr>
              <a:t>interazione </a:t>
            </a:r>
            <a:r>
              <a:rPr spc="-6" dirty="0">
                <a:latin typeface="Tahoma"/>
                <a:cs typeface="Tahoma"/>
              </a:rPr>
              <a:t>ma c’è il rischio </a:t>
            </a:r>
            <a:r>
              <a:rPr spc="11" dirty="0">
                <a:latin typeface="Tahoma"/>
                <a:cs typeface="Tahoma"/>
              </a:rPr>
              <a:t>di  </a:t>
            </a:r>
            <a:r>
              <a:rPr spc="-6" dirty="0">
                <a:latin typeface="Tahoma"/>
                <a:cs typeface="Tahoma"/>
              </a:rPr>
              <a:t>p</a:t>
            </a:r>
            <a:r>
              <a:rPr spc="-23" dirty="0">
                <a:latin typeface="Tahoma"/>
                <a:cs typeface="Tahoma"/>
              </a:rPr>
              <a:t>r</a:t>
            </a:r>
            <a:r>
              <a:rPr spc="-6" dirty="0">
                <a:latin typeface="Tahoma"/>
                <a:cs typeface="Tahoma"/>
              </a:rPr>
              <a:t>o</a:t>
            </a:r>
            <a:r>
              <a:rPr spc="-11" dirty="0">
                <a:latin typeface="Tahoma"/>
                <a:cs typeface="Tahoma"/>
              </a:rPr>
              <a:t>v</a:t>
            </a:r>
            <a:r>
              <a:rPr spc="-6" dirty="0">
                <a:latin typeface="Tahoma"/>
                <a:cs typeface="Tahoma"/>
              </a:rPr>
              <a:t>o</a:t>
            </a:r>
            <a:r>
              <a:rPr spc="-17" dirty="0">
                <a:latin typeface="Tahoma"/>
                <a:cs typeface="Tahoma"/>
              </a:rPr>
              <a:t>c</a:t>
            </a:r>
            <a:r>
              <a:rPr spc="-6" dirty="0">
                <a:latin typeface="Tahoma"/>
                <a:cs typeface="Tahoma"/>
              </a:rPr>
              <a:t>a</a:t>
            </a:r>
            <a:r>
              <a:rPr spc="-17" dirty="0">
                <a:latin typeface="Tahoma"/>
                <a:cs typeface="Tahoma"/>
              </a:rPr>
              <a:t>r</a:t>
            </a:r>
            <a:r>
              <a:rPr spc="-6" dirty="0">
                <a:latin typeface="Tahoma"/>
                <a:cs typeface="Tahoma"/>
              </a:rPr>
              <a:t>e</a:t>
            </a:r>
            <a:r>
              <a:rPr dirty="0">
                <a:latin typeface="Tahoma"/>
                <a:cs typeface="Tahoma"/>
              </a:rPr>
              <a:t>	</a:t>
            </a:r>
            <a:r>
              <a:rPr spc="-11" dirty="0">
                <a:latin typeface="Tahoma"/>
                <a:cs typeface="Tahoma"/>
              </a:rPr>
              <a:t>se</a:t>
            </a:r>
            <a:r>
              <a:rPr spc="-17" dirty="0">
                <a:latin typeface="Tahoma"/>
                <a:cs typeface="Tahoma"/>
              </a:rPr>
              <a:t>n</a:t>
            </a:r>
            <a:r>
              <a:rPr dirty="0">
                <a:latin typeface="Tahoma"/>
                <a:cs typeface="Tahoma"/>
              </a:rPr>
              <a:t>s</a:t>
            </a:r>
            <a:r>
              <a:rPr spc="-11" dirty="0">
                <a:latin typeface="Tahoma"/>
                <a:cs typeface="Tahoma"/>
              </a:rPr>
              <a:t>i</a:t>
            </a:r>
            <a:r>
              <a:rPr spc="-6" dirty="0">
                <a:latin typeface="Tahoma"/>
                <a:cs typeface="Tahoma"/>
              </a:rPr>
              <a:t>b</a:t>
            </a:r>
            <a:r>
              <a:rPr spc="-11" dirty="0">
                <a:latin typeface="Tahoma"/>
                <a:cs typeface="Tahoma"/>
              </a:rPr>
              <a:t>il</a:t>
            </a:r>
            <a:r>
              <a:rPr spc="-6" dirty="0">
                <a:latin typeface="Tahoma"/>
                <a:cs typeface="Tahoma"/>
              </a:rPr>
              <a:t>i</a:t>
            </a:r>
            <a:r>
              <a:rPr dirty="0">
                <a:latin typeface="Tahoma"/>
                <a:cs typeface="Tahoma"/>
              </a:rPr>
              <a:t>	</a:t>
            </a:r>
            <a:r>
              <a:rPr spc="-11" dirty="0">
                <a:latin typeface="Tahoma"/>
                <a:cs typeface="Tahoma"/>
              </a:rPr>
              <a:t>s</a:t>
            </a:r>
            <a:r>
              <a:rPr dirty="0">
                <a:latin typeface="Tahoma"/>
                <a:cs typeface="Tahoma"/>
              </a:rPr>
              <a:t>p</a:t>
            </a:r>
            <a:r>
              <a:rPr spc="-6" dirty="0">
                <a:latin typeface="Tahoma"/>
                <a:cs typeface="Tahoma"/>
              </a:rPr>
              <a:t>os</a:t>
            </a:r>
            <a:r>
              <a:rPr spc="-17" dirty="0">
                <a:latin typeface="Tahoma"/>
                <a:cs typeface="Tahoma"/>
              </a:rPr>
              <a:t>t</a:t>
            </a:r>
            <a:r>
              <a:rPr spc="-6" dirty="0">
                <a:latin typeface="Tahoma"/>
                <a:cs typeface="Tahoma"/>
              </a:rPr>
              <a:t>am</a:t>
            </a:r>
            <a:r>
              <a:rPr spc="-11" dirty="0">
                <a:latin typeface="Tahoma"/>
                <a:cs typeface="Tahoma"/>
              </a:rPr>
              <a:t>e</a:t>
            </a:r>
            <a:r>
              <a:rPr dirty="0">
                <a:latin typeface="Tahoma"/>
                <a:cs typeface="Tahoma"/>
              </a:rPr>
              <a:t>n</a:t>
            </a:r>
            <a:r>
              <a:rPr spc="-17" dirty="0">
                <a:latin typeface="Tahoma"/>
                <a:cs typeface="Tahoma"/>
              </a:rPr>
              <a:t>t</a:t>
            </a:r>
            <a:r>
              <a:rPr spc="-6" dirty="0">
                <a:latin typeface="Tahoma"/>
                <a:cs typeface="Tahoma"/>
              </a:rPr>
              <a:t>i</a:t>
            </a:r>
            <a:r>
              <a:rPr dirty="0">
                <a:latin typeface="Tahoma"/>
                <a:cs typeface="Tahoma"/>
              </a:rPr>
              <a:t>	</a:t>
            </a:r>
            <a:r>
              <a:rPr spc="-6" dirty="0">
                <a:latin typeface="Tahoma"/>
                <a:cs typeface="Tahoma"/>
              </a:rPr>
              <a:t>dal</a:t>
            </a:r>
            <a:r>
              <a:rPr spc="-17" dirty="0">
                <a:latin typeface="Tahoma"/>
                <a:cs typeface="Tahoma"/>
              </a:rPr>
              <a:t>l</a:t>
            </a:r>
            <a:r>
              <a:rPr spc="29" dirty="0">
                <a:latin typeface="Tahoma"/>
                <a:cs typeface="Tahoma"/>
              </a:rPr>
              <a:t>’</a:t>
            </a:r>
            <a:r>
              <a:rPr spc="-11" dirty="0">
                <a:latin typeface="Tahoma"/>
                <a:cs typeface="Tahoma"/>
              </a:rPr>
              <a:t>i</a:t>
            </a:r>
            <a:r>
              <a:rPr spc="-6" dirty="0">
                <a:latin typeface="Tahoma"/>
                <a:cs typeface="Tahoma"/>
              </a:rPr>
              <a:t>dea</a:t>
            </a:r>
            <a:r>
              <a:rPr dirty="0">
                <a:latin typeface="Tahoma"/>
                <a:cs typeface="Tahoma"/>
              </a:rPr>
              <a:t>	</a:t>
            </a:r>
            <a:r>
              <a:rPr spc="-11" dirty="0">
                <a:latin typeface="Tahoma"/>
                <a:cs typeface="Tahoma"/>
              </a:rPr>
              <a:t>i</a:t>
            </a:r>
            <a:r>
              <a:rPr spc="-6" dirty="0">
                <a:latin typeface="Tahoma"/>
                <a:cs typeface="Tahoma"/>
              </a:rPr>
              <a:t>n</a:t>
            </a:r>
            <a:r>
              <a:rPr spc="-17" dirty="0">
                <a:latin typeface="Tahoma"/>
                <a:cs typeface="Tahoma"/>
              </a:rPr>
              <a:t>i</a:t>
            </a:r>
            <a:r>
              <a:rPr spc="-11" dirty="0">
                <a:latin typeface="Tahoma"/>
                <a:cs typeface="Tahoma"/>
              </a:rPr>
              <a:t>z</a:t>
            </a:r>
            <a:r>
              <a:rPr spc="-17" dirty="0">
                <a:latin typeface="Tahoma"/>
                <a:cs typeface="Tahoma"/>
              </a:rPr>
              <a:t>i</a:t>
            </a:r>
            <a:r>
              <a:rPr spc="-6" dirty="0">
                <a:latin typeface="Tahoma"/>
                <a:cs typeface="Tahoma"/>
              </a:rPr>
              <a:t>ale  </a:t>
            </a:r>
            <a:r>
              <a:rPr spc="-11" dirty="0">
                <a:latin typeface="Tahoma"/>
                <a:cs typeface="Tahoma"/>
              </a:rPr>
              <a:t>pattuita.</a:t>
            </a:r>
            <a:endParaRPr dirty="0">
              <a:latin typeface="Tahoma"/>
              <a:cs typeface="Tahoma"/>
            </a:endParaRPr>
          </a:p>
          <a:p>
            <a:pPr marL="14488">
              <a:spcBef>
                <a:spcPts val="1477"/>
              </a:spcBef>
            </a:pPr>
            <a:r>
              <a:rPr sz="2100" b="1" u="heavy" spc="-6" dirty="0">
                <a:solidFill>
                  <a:srgbClr val="A40020"/>
                </a:solidFill>
                <a:latin typeface="Tahoma"/>
                <a:cs typeface="Tahoma"/>
              </a:rPr>
              <a:t>Strategia di reciprocità </a:t>
            </a:r>
            <a:r>
              <a:rPr sz="2100" b="1" u="heavy" dirty="0">
                <a:solidFill>
                  <a:srgbClr val="A40020"/>
                </a:solidFill>
                <a:latin typeface="Tahoma"/>
                <a:cs typeface="Tahoma"/>
              </a:rPr>
              <a:t>o</a:t>
            </a:r>
            <a:r>
              <a:rPr sz="2100" b="1" u="heavy" spc="-17" dirty="0">
                <a:solidFill>
                  <a:srgbClr val="A40020"/>
                </a:solidFill>
                <a:latin typeface="Tahoma"/>
                <a:cs typeface="Tahoma"/>
              </a:rPr>
              <a:t> </a:t>
            </a:r>
            <a:r>
              <a:rPr sz="2100" b="1" u="heavy" spc="-6" dirty="0">
                <a:solidFill>
                  <a:srgbClr val="A40020"/>
                </a:solidFill>
                <a:latin typeface="Tahoma"/>
                <a:cs typeface="Tahoma"/>
              </a:rPr>
              <a:t>collaborativa</a:t>
            </a:r>
            <a:endParaRPr sz="2100" dirty="0">
              <a:latin typeface="Tahoma"/>
              <a:cs typeface="Tahoma"/>
            </a:endParaRPr>
          </a:p>
          <a:p>
            <a:pPr marL="14488" marR="3781410">
              <a:spcBef>
                <a:spcPts val="1232"/>
              </a:spcBef>
            </a:pPr>
            <a:r>
              <a:rPr sz="2100" dirty="0">
                <a:latin typeface="Tahoma"/>
                <a:cs typeface="Tahoma"/>
              </a:rPr>
              <a:t>I </a:t>
            </a:r>
            <a:r>
              <a:rPr spc="-11" dirty="0">
                <a:latin typeface="Tahoma"/>
                <a:cs typeface="Tahoma"/>
              </a:rPr>
              <a:t>componenti </a:t>
            </a:r>
            <a:r>
              <a:rPr spc="-6" dirty="0">
                <a:latin typeface="Tahoma"/>
                <a:cs typeface="Tahoma"/>
              </a:rPr>
              <a:t>del gruppo </a:t>
            </a:r>
            <a:r>
              <a:rPr spc="-11" dirty="0">
                <a:latin typeface="Tahoma"/>
                <a:cs typeface="Tahoma"/>
              </a:rPr>
              <a:t>lavorano </a:t>
            </a:r>
            <a:r>
              <a:rPr spc="-6" dirty="0">
                <a:latin typeface="Tahoma"/>
                <a:cs typeface="Tahoma"/>
              </a:rPr>
              <a:t>in regime di </a:t>
            </a:r>
            <a:r>
              <a:rPr spc="-11" dirty="0">
                <a:latin typeface="Tahoma"/>
                <a:cs typeface="Tahoma"/>
              </a:rPr>
              <a:t>forte  interdipendenza </a:t>
            </a:r>
            <a:r>
              <a:rPr spc="-6" dirty="0">
                <a:latin typeface="Tahoma"/>
                <a:cs typeface="Tahoma"/>
              </a:rPr>
              <a:t>si ognuna delle parti del </a:t>
            </a:r>
            <a:r>
              <a:rPr spc="-11" dirty="0">
                <a:latin typeface="Tahoma"/>
                <a:cs typeface="Tahoma"/>
              </a:rPr>
              <a:t>prodotto  complessivo.</a:t>
            </a:r>
            <a:endParaRPr dirty="0">
              <a:latin typeface="Tahoma"/>
              <a:cs typeface="Tahoma"/>
            </a:endParaRPr>
          </a:p>
          <a:p>
            <a:pPr marL="14488" marR="3349663">
              <a:spcBef>
                <a:spcPts val="1095"/>
              </a:spcBef>
            </a:pPr>
            <a:r>
              <a:rPr spc="-17" dirty="0">
                <a:latin typeface="Tahoma"/>
                <a:cs typeface="Tahoma"/>
              </a:rPr>
              <a:t>L’interazione </a:t>
            </a:r>
            <a:r>
              <a:rPr spc="-6" dirty="0">
                <a:latin typeface="Tahoma"/>
                <a:cs typeface="Tahoma"/>
              </a:rPr>
              <a:t>è alta, </a:t>
            </a:r>
            <a:r>
              <a:rPr spc="-11" dirty="0">
                <a:latin typeface="Tahoma"/>
                <a:cs typeface="Tahoma"/>
              </a:rPr>
              <a:t>richiede una costante </a:t>
            </a:r>
            <a:r>
              <a:rPr spc="-6" dirty="0">
                <a:latin typeface="Tahoma"/>
                <a:cs typeface="Tahoma"/>
              </a:rPr>
              <a:t>rinegoziazione  </a:t>
            </a:r>
            <a:r>
              <a:rPr spc="-17" dirty="0">
                <a:latin typeface="Tahoma"/>
                <a:cs typeface="Tahoma"/>
              </a:rPr>
              <a:t>collettiva </a:t>
            </a:r>
            <a:r>
              <a:rPr spc="-6" dirty="0">
                <a:latin typeface="Tahoma"/>
                <a:cs typeface="Tahoma"/>
              </a:rPr>
              <a:t>e </a:t>
            </a:r>
            <a:r>
              <a:rPr spc="-11" dirty="0">
                <a:latin typeface="Tahoma"/>
                <a:cs typeface="Tahoma"/>
              </a:rPr>
              <a:t>riaggiustamenti </a:t>
            </a:r>
            <a:r>
              <a:rPr spc="-6" dirty="0">
                <a:latin typeface="Tahoma"/>
                <a:cs typeface="Tahoma"/>
              </a:rPr>
              <a:t>delle impostazioni</a:t>
            </a:r>
            <a:r>
              <a:rPr spc="194" dirty="0">
                <a:latin typeface="Tahoma"/>
                <a:cs typeface="Tahoma"/>
              </a:rPr>
              <a:t> </a:t>
            </a:r>
            <a:r>
              <a:rPr spc="-6" dirty="0">
                <a:latin typeface="Tahoma"/>
                <a:cs typeface="Tahoma"/>
              </a:rPr>
              <a:t>personali.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4719" y="1500187"/>
            <a:ext cx="442588" cy="355034"/>
          </a:xfrm>
          <a:custGeom>
            <a:avLst/>
            <a:gdLst/>
            <a:ahLst/>
            <a:cxnLst/>
            <a:rect l="l" t="t" r="r" b="b"/>
            <a:pathLst>
              <a:path w="378459" h="321944">
                <a:moveTo>
                  <a:pt x="228837" y="0"/>
                </a:moveTo>
                <a:lnTo>
                  <a:pt x="95243" y="166441"/>
                </a:lnTo>
                <a:lnTo>
                  <a:pt x="0" y="298103"/>
                </a:lnTo>
                <a:lnTo>
                  <a:pt x="22202" y="321754"/>
                </a:lnTo>
                <a:lnTo>
                  <a:pt x="378199" y="321754"/>
                </a:lnTo>
                <a:lnTo>
                  <a:pt x="228837" y="0"/>
                </a:lnTo>
                <a:close/>
              </a:path>
            </a:pathLst>
          </a:custGeom>
          <a:solidFill>
            <a:srgbClr val="F0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59206" y="1043267"/>
            <a:ext cx="1240137" cy="201676"/>
          </a:xfrm>
          <a:custGeom>
            <a:avLst/>
            <a:gdLst/>
            <a:ahLst/>
            <a:cxnLst/>
            <a:rect l="l" t="t" r="r" b="b"/>
            <a:pathLst>
              <a:path w="1060450" h="182880">
                <a:moveTo>
                  <a:pt x="6471" y="0"/>
                </a:moveTo>
                <a:lnTo>
                  <a:pt x="0" y="166694"/>
                </a:lnTo>
                <a:lnTo>
                  <a:pt x="1060056" y="182504"/>
                </a:lnTo>
                <a:lnTo>
                  <a:pt x="1052108" y="12900"/>
                </a:lnTo>
                <a:lnTo>
                  <a:pt x="344946" y="1770"/>
                </a:lnTo>
                <a:lnTo>
                  <a:pt x="6471" y="0"/>
                </a:lnTo>
                <a:close/>
              </a:path>
            </a:pathLst>
          </a:custGeom>
          <a:solidFill>
            <a:srgbClr val="F0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8094" y="1482473"/>
            <a:ext cx="995080" cy="254195"/>
          </a:xfrm>
          <a:custGeom>
            <a:avLst/>
            <a:gdLst/>
            <a:ahLst/>
            <a:cxnLst/>
            <a:rect l="l" t="t" r="r" b="b"/>
            <a:pathLst>
              <a:path w="850900" h="230505">
                <a:moveTo>
                  <a:pt x="24025" y="0"/>
                </a:moveTo>
                <a:lnTo>
                  <a:pt x="6467" y="61973"/>
                </a:lnTo>
                <a:lnTo>
                  <a:pt x="0" y="163406"/>
                </a:lnTo>
                <a:lnTo>
                  <a:pt x="6467" y="222217"/>
                </a:lnTo>
                <a:lnTo>
                  <a:pt x="554690" y="223735"/>
                </a:lnTo>
                <a:lnTo>
                  <a:pt x="834341" y="229932"/>
                </a:lnTo>
                <a:lnTo>
                  <a:pt x="850349" y="66526"/>
                </a:lnTo>
                <a:lnTo>
                  <a:pt x="850349" y="6450"/>
                </a:lnTo>
                <a:lnTo>
                  <a:pt x="417943" y="6450"/>
                </a:lnTo>
                <a:lnTo>
                  <a:pt x="24025" y="0"/>
                </a:lnTo>
                <a:close/>
              </a:path>
              <a:path w="850900" h="230505">
                <a:moveTo>
                  <a:pt x="850349" y="1517"/>
                </a:moveTo>
                <a:lnTo>
                  <a:pt x="417943" y="6450"/>
                </a:lnTo>
                <a:lnTo>
                  <a:pt x="850349" y="6450"/>
                </a:lnTo>
                <a:lnTo>
                  <a:pt x="850349" y="1517"/>
                </a:lnTo>
                <a:close/>
              </a:path>
            </a:pathLst>
          </a:custGeom>
          <a:solidFill>
            <a:srgbClr val="F0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17324" y="3211107"/>
            <a:ext cx="496798" cy="280106"/>
          </a:xfrm>
          <a:custGeom>
            <a:avLst/>
            <a:gdLst/>
            <a:ahLst/>
            <a:cxnLst/>
            <a:rect l="l" t="t" r="r" b="b"/>
            <a:pathLst>
              <a:path w="424815" h="254000">
                <a:moveTo>
                  <a:pt x="252805" y="0"/>
                </a:moveTo>
                <a:lnTo>
                  <a:pt x="200453" y="45935"/>
                </a:lnTo>
                <a:lnTo>
                  <a:pt x="9461" y="199755"/>
                </a:lnTo>
                <a:lnTo>
                  <a:pt x="0" y="229970"/>
                </a:lnTo>
                <a:lnTo>
                  <a:pt x="9461" y="244452"/>
                </a:lnTo>
                <a:lnTo>
                  <a:pt x="100037" y="253710"/>
                </a:lnTo>
                <a:lnTo>
                  <a:pt x="413269" y="237989"/>
                </a:lnTo>
                <a:lnTo>
                  <a:pt x="424370" y="214249"/>
                </a:lnTo>
                <a:lnTo>
                  <a:pt x="348049" y="128549"/>
                </a:lnTo>
                <a:lnTo>
                  <a:pt x="252805" y="0"/>
                </a:lnTo>
                <a:close/>
              </a:path>
            </a:pathLst>
          </a:custGeom>
          <a:solidFill>
            <a:srgbClr val="F0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0974" y="2852462"/>
            <a:ext cx="2275317" cy="922246"/>
          </a:xfrm>
          <a:custGeom>
            <a:avLst/>
            <a:gdLst/>
            <a:ahLst/>
            <a:cxnLst/>
            <a:rect l="l" t="t" r="r" b="b"/>
            <a:pathLst>
              <a:path w="1945640" h="836295">
                <a:moveTo>
                  <a:pt x="1465265" y="629785"/>
                </a:moveTo>
                <a:lnTo>
                  <a:pt x="1209532" y="629785"/>
                </a:lnTo>
                <a:lnTo>
                  <a:pt x="1312597" y="693288"/>
                </a:lnTo>
                <a:lnTo>
                  <a:pt x="1401659" y="766351"/>
                </a:lnTo>
                <a:lnTo>
                  <a:pt x="1514438" y="836020"/>
                </a:lnTo>
                <a:lnTo>
                  <a:pt x="1608294" y="801185"/>
                </a:lnTo>
                <a:lnTo>
                  <a:pt x="1640084" y="766351"/>
                </a:lnTo>
                <a:lnTo>
                  <a:pt x="1630496" y="733057"/>
                </a:lnTo>
                <a:lnTo>
                  <a:pt x="1508256" y="660000"/>
                </a:lnTo>
                <a:lnTo>
                  <a:pt x="1465265" y="629785"/>
                </a:lnTo>
                <a:close/>
              </a:path>
              <a:path w="1945640" h="836295">
                <a:moveTo>
                  <a:pt x="815623" y="288845"/>
                </a:moveTo>
                <a:lnTo>
                  <a:pt x="408400" y="288845"/>
                </a:lnTo>
                <a:lnTo>
                  <a:pt x="567312" y="360050"/>
                </a:lnTo>
                <a:lnTo>
                  <a:pt x="573783" y="542542"/>
                </a:lnTo>
                <a:lnTo>
                  <a:pt x="448124" y="547475"/>
                </a:lnTo>
                <a:lnTo>
                  <a:pt x="309838" y="549018"/>
                </a:lnTo>
                <a:lnTo>
                  <a:pt x="287661" y="560122"/>
                </a:lnTo>
                <a:lnTo>
                  <a:pt x="251014" y="671092"/>
                </a:lnTo>
                <a:lnTo>
                  <a:pt x="259025" y="697917"/>
                </a:lnTo>
                <a:lnTo>
                  <a:pt x="327398" y="693288"/>
                </a:lnTo>
                <a:lnTo>
                  <a:pt x="511566" y="675721"/>
                </a:lnTo>
                <a:lnTo>
                  <a:pt x="753346" y="663086"/>
                </a:lnTo>
                <a:lnTo>
                  <a:pt x="958151" y="656914"/>
                </a:lnTo>
                <a:lnTo>
                  <a:pt x="1203235" y="656914"/>
                </a:lnTo>
                <a:lnTo>
                  <a:pt x="1209532" y="629785"/>
                </a:lnTo>
                <a:lnTo>
                  <a:pt x="1465265" y="629785"/>
                </a:lnTo>
                <a:lnTo>
                  <a:pt x="1384124" y="572757"/>
                </a:lnTo>
                <a:lnTo>
                  <a:pt x="1250783" y="487057"/>
                </a:lnTo>
                <a:lnTo>
                  <a:pt x="1118577" y="434658"/>
                </a:lnTo>
                <a:lnTo>
                  <a:pt x="1160207" y="405986"/>
                </a:lnTo>
                <a:lnTo>
                  <a:pt x="1319157" y="363440"/>
                </a:lnTo>
                <a:lnTo>
                  <a:pt x="1385298" y="336311"/>
                </a:lnTo>
                <a:lnTo>
                  <a:pt x="883622" y="336311"/>
                </a:lnTo>
                <a:lnTo>
                  <a:pt x="815623" y="288845"/>
                </a:lnTo>
                <a:close/>
              </a:path>
              <a:path w="1945640" h="836295">
                <a:moveTo>
                  <a:pt x="1203235" y="656914"/>
                </a:moveTo>
                <a:lnTo>
                  <a:pt x="1067738" y="656914"/>
                </a:lnTo>
                <a:lnTo>
                  <a:pt x="1199944" y="671092"/>
                </a:lnTo>
                <a:lnTo>
                  <a:pt x="1203235" y="656914"/>
                </a:lnTo>
                <a:close/>
              </a:path>
              <a:path w="1945640" h="836295">
                <a:moveTo>
                  <a:pt x="205120" y="0"/>
                </a:moveTo>
                <a:lnTo>
                  <a:pt x="158924" y="11091"/>
                </a:lnTo>
                <a:lnTo>
                  <a:pt x="63453" y="63503"/>
                </a:lnTo>
                <a:lnTo>
                  <a:pt x="20638" y="69662"/>
                </a:lnTo>
                <a:lnTo>
                  <a:pt x="0" y="93705"/>
                </a:lnTo>
                <a:lnTo>
                  <a:pt x="20638" y="138098"/>
                </a:lnTo>
                <a:lnTo>
                  <a:pt x="160463" y="198212"/>
                </a:lnTo>
                <a:lnTo>
                  <a:pt x="344946" y="261716"/>
                </a:lnTo>
                <a:lnTo>
                  <a:pt x="189112" y="293461"/>
                </a:lnTo>
                <a:lnTo>
                  <a:pt x="142916" y="312584"/>
                </a:lnTo>
                <a:lnTo>
                  <a:pt x="165396" y="329848"/>
                </a:lnTo>
                <a:lnTo>
                  <a:pt x="360652" y="410919"/>
                </a:lnTo>
                <a:lnTo>
                  <a:pt x="368662" y="409376"/>
                </a:lnTo>
                <a:lnTo>
                  <a:pt x="408400" y="288845"/>
                </a:lnTo>
                <a:lnTo>
                  <a:pt x="815623" y="288845"/>
                </a:lnTo>
                <a:lnTo>
                  <a:pt x="676962" y="192053"/>
                </a:lnTo>
                <a:lnTo>
                  <a:pt x="464146" y="98334"/>
                </a:lnTo>
                <a:lnTo>
                  <a:pt x="316310" y="25269"/>
                </a:lnTo>
                <a:lnTo>
                  <a:pt x="205120" y="0"/>
                </a:lnTo>
                <a:close/>
              </a:path>
              <a:path w="1945640" h="836295">
                <a:moveTo>
                  <a:pt x="1830697" y="60417"/>
                </a:moveTo>
                <a:lnTo>
                  <a:pt x="1792474" y="65046"/>
                </a:lnTo>
                <a:lnTo>
                  <a:pt x="1743149" y="93705"/>
                </a:lnTo>
                <a:lnTo>
                  <a:pt x="1681335" y="110969"/>
                </a:lnTo>
                <a:lnTo>
                  <a:pt x="1360408" y="226884"/>
                </a:lnTo>
                <a:lnTo>
                  <a:pt x="1234762" y="279283"/>
                </a:lnTo>
                <a:lnTo>
                  <a:pt x="1156801" y="290388"/>
                </a:lnTo>
                <a:lnTo>
                  <a:pt x="1082246" y="306109"/>
                </a:lnTo>
                <a:lnTo>
                  <a:pt x="975712" y="323676"/>
                </a:lnTo>
                <a:lnTo>
                  <a:pt x="883622" y="336311"/>
                </a:lnTo>
                <a:lnTo>
                  <a:pt x="1385298" y="336311"/>
                </a:lnTo>
                <a:lnTo>
                  <a:pt x="1458932" y="306109"/>
                </a:lnTo>
                <a:lnTo>
                  <a:pt x="1555689" y="283912"/>
                </a:lnTo>
                <a:lnTo>
                  <a:pt x="1665314" y="242605"/>
                </a:lnTo>
                <a:lnTo>
                  <a:pt x="1786292" y="203145"/>
                </a:lnTo>
                <a:lnTo>
                  <a:pt x="1870435" y="184034"/>
                </a:lnTo>
                <a:lnTo>
                  <a:pt x="1929848" y="184034"/>
                </a:lnTo>
                <a:lnTo>
                  <a:pt x="1945242" y="161838"/>
                </a:lnTo>
                <a:lnTo>
                  <a:pt x="1941836" y="120531"/>
                </a:lnTo>
                <a:lnTo>
                  <a:pt x="1938809" y="106353"/>
                </a:lnTo>
                <a:lnTo>
                  <a:pt x="1876869" y="63503"/>
                </a:lnTo>
                <a:lnTo>
                  <a:pt x="1830697" y="60417"/>
                </a:lnTo>
                <a:close/>
              </a:path>
              <a:path w="1945640" h="836295">
                <a:moveTo>
                  <a:pt x="1929848" y="184034"/>
                </a:moveTo>
                <a:lnTo>
                  <a:pt x="1870435" y="184034"/>
                </a:lnTo>
                <a:lnTo>
                  <a:pt x="1927707" y="187120"/>
                </a:lnTo>
                <a:lnTo>
                  <a:pt x="1929848" y="184034"/>
                </a:lnTo>
                <a:close/>
              </a:path>
            </a:pathLst>
          </a:custGeom>
          <a:solidFill>
            <a:srgbClr val="F0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66696" y="2898014"/>
            <a:ext cx="1307714" cy="490185"/>
          </a:xfrm>
          <a:custGeom>
            <a:avLst/>
            <a:gdLst/>
            <a:ahLst/>
            <a:cxnLst/>
            <a:rect l="l" t="t" r="r" b="b"/>
            <a:pathLst>
              <a:path w="1118234" h="444500">
                <a:moveTo>
                  <a:pt x="1007451" y="0"/>
                </a:moveTo>
                <a:lnTo>
                  <a:pt x="950179" y="11091"/>
                </a:lnTo>
                <a:lnTo>
                  <a:pt x="875624" y="57027"/>
                </a:lnTo>
                <a:lnTo>
                  <a:pt x="797663" y="76138"/>
                </a:lnTo>
                <a:lnTo>
                  <a:pt x="660915" y="122074"/>
                </a:lnTo>
                <a:lnTo>
                  <a:pt x="573745" y="161838"/>
                </a:lnTo>
                <a:lnTo>
                  <a:pt x="389313" y="228427"/>
                </a:lnTo>
                <a:lnTo>
                  <a:pt x="308324" y="245691"/>
                </a:lnTo>
                <a:lnTo>
                  <a:pt x="222416" y="261716"/>
                </a:lnTo>
                <a:lnTo>
                  <a:pt x="122265" y="272820"/>
                </a:lnTo>
                <a:lnTo>
                  <a:pt x="44341" y="290388"/>
                </a:lnTo>
                <a:lnTo>
                  <a:pt x="15705" y="307652"/>
                </a:lnTo>
                <a:lnTo>
                  <a:pt x="0" y="318743"/>
                </a:lnTo>
                <a:lnTo>
                  <a:pt x="27097" y="355434"/>
                </a:lnTo>
                <a:lnTo>
                  <a:pt x="93616" y="383790"/>
                </a:lnTo>
                <a:lnTo>
                  <a:pt x="152453" y="420480"/>
                </a:lnTo>
                <a:lnTo>
                  <a:pt x="174605" y="442664"/>
                </a:lnTo>
                <a:lnTo>
                  <a:pt x="185958" y="444207"/>
                </a:lnTo>
                <a:lnTo>
                  <a:pt x="222416" y="426640"/>
                </a:lnTo>
                <a:lnTo>
                  <a:pt x="242849" y="420480"/>
                </a:lnTo>
                <a:lnTo>
                  <a:pt x="193779" y="420480"/>
                </a:lnTo>
                <a:lnTo>
                  <a:pt x="146284" y="390265"/>
                </a:lnTo>
                <a:lnTo>
                  <a:pt x="55430" y="344329"/>
                </a:lnTo>
                <a:lnTo>
                  <a:pt x="28636" y="315657"/>
                </a:lnTo>
                <a:lnTo>
                  <a:pt x="61902" y="301480"/>
                </a:lnTo>
                <a:lnTo>
                  <a:pt x="134892" y="286998"/>
                </a:lnTo>
                <a:lnTo>
                  <a:pt x="286122" y="266345"/>
                </a:lnTo>
                <a:lnTo>
                  <a:pt x="393854" y="249081"/>
                </a:lnTo>
                <a:lnTo>
                  <a:pt x="468788" y="220409"/>
                </a:lnTo>
                <a:lnTo>
                  <a:pt x="595948" y="169540"/>
                </a:lnTo>
                <a:lnTo>
                  <a:pt x="678450" y="139641"/>
                </a:lnTo>
                <a:lnTo>
                  <a:pt x="788075" y="96791"/>
                </a:lnTo>
                <a:lnTo>
                  <a:pt x="869190" y="76138"/>
                </a:lnTo>
                <a:lnTo>
                  <a:pt x="937564" y="50552"/>
                </a:lnTo>
                <a:lnTo>
                  <a:pt x="974147" y="26812"/>
                </a:lnTo>
                <a:lnTo>
                  <a:pt x="1054367" y="26812"/>
                </a:lnTo>
                <a:lnTo>
                  <a:pt x="1052108" y="22196"/>
                </a:lnTo>
                <a:lnTo>
                  <a:pt x="1007451" y="0"/>
                </a:lnTo>
                <a:close/>
              </a:path>
              <a:path w="1118234" h="444500">
                <a:moveTo>
                  <a:pt x="1088440" y="50552"/>
                </a:moveTo>
                <a:lnTo>
                  <a:pt x="1093360" y="68119"/>
                </a:lnTo>
                <a:lnTo>
                  <a:pt x="1099541" y="104494"/>
                </a:lnTo>
                <a:lnTo>
                  <a:pt x="1099541" y="117445"/>
                </a:lnTo>
                <a:lnTo>
                  <a:pt x="1075825" y="133166"/>
                </a:lnTo>
                <a:lnTo>
                  <a:pt x="1005937" y="139641"/>
                </a:lnTo>
                <a:lnTo>
                  <a:pt x="896186" y="169540"/>
                </a:lnTo>
                <a:lnTo>
                  <a:pt x="718188" y="231501"/>
                </a:lnTo>
                <a:lnTo>
                  <a:pt x="627612" y="250624"/>
                </a:lnTo>
                <a:lnTo>
                  <a:pt x="522654" y="296547"/>
                </a:lnTo>
                <a:lnTo>
                  <a:pt x="419463" y="326762"/>
                </a:lnTo>
                <a:lnTo>
                  <a:pt x="327373" y="355434"/>
                </a:lnTo>
                <a:lnTo>
                  <a:pt x="267073" y="390265"/>
                </a:lnTo>
                <a:lnTo>
                  <a:pt x="193779" y="420480"/>
                </a:lnTo>
                <a:lnTo>
                  <a:pt x="242849" y="420480"/>
                </a:lnTo>
                <a:lnTo>
                  <a:pt x="279688" y="409376"/>
                </a:lnTo>
                <a:lnTo>
                  <a:pt x="330527" y="374228"/>
                </a:lnTo>
                <a:lnTo>
                  <a:pt x="371778" y="361593"/>
                </a:lnTo>
                <a:lnTo>
                  <a:pt x="441665" y="339397"/>
                </a:lnTo>
                <a:lnTo>
                  <a:pt x="510039" y="318743"/>
                </a:lnTo>
                <a:lnTo>
                  <a:pt x="578413" y="291931"/>
                </a:lnTo>
                <a:lnTo>
                  <a:pt x="632279" y="272820"/>
                </a:lnTo>
                <a:lnTo>
                  <a:pt x="719701" y="255240"/>
                </a:lnTo>
                <a:lnTo>
                  <a:pt x="765999" y="233044"/>
                </a:lnTo>
                <a:lnTo>
                  <a:pt x="829453" y="210847"/>
                </a:lnTo>
                <a:lnTo>
                  <a:pt x="924822" y="185577"/>
                </a:lnTo>
                <a:lnTo>
                  <a:pt x="1024986" y="156905"/>
                </a:lnTo>
                <a:lnTo>
                  <a:pt x="1093360" y="152276"/>
                </a:lnTo>
                <a:lnTo>
                  <a:pt x="1117959" y="131401"/>
                </a:lnTo>
                <a:lnTo>
                  <a:pt x="1117959" y="88400"/>
                </a:lnTo>
                <a:lnTo>
                  <a:pt x="1117076" y="82310"/>
                </a:lnTo>
                <a:lnTo>
                  <a:pt x="1088440" y="50552"/>
                </a:lnTo>
                <a:close/>
              </a:path>
              <a:path w="1118234" h="444500">
                <a:moveTo>
                  <a:pt x="1054367" y="26812"/>
                </a:moveTo>
                <a:lnTo>
                  <a:pt x="974147" y="26812"/>
                </a:lnTo>
                <a:lnTo>
                  <a:pt x="1016912" y="28355"/>
                </a:lnTo>
                <a:lnTo>
                  <a:pt x="1058290" y="34831"/>
                </a:lnTo>
                <a:lnTo>
                  <a:pt x="1054367" y="26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9805" y="2841919"/>
            <a:ext cx="1165878" cy="626736"/>
          </a:xfrm>
          <a:custGeom>
            <a:avLst/>
            <a:gdLst/>
            <a:ahLst/>
            <a:cxnLst/>
            <a:rect l="l" t="t" r="r" b="b"/>
            <a:pathLst>
              <a:path w="996950" h="568325">
                <a:moveTo>
                  <a:pt x="243003" y="0"/>
                </a:moveTo>
                <a:lnTo>
                  <a:pt x="173091" y="9561"/>
                </a:lnTo>
                <a:lnTo>
                  <a:pt x="90550" y="61960"/>
                </a:lnTo>
                <a:lnTo>
                  <a:pt x="27109" y="73064"/>
                </a:lnTo>
                <a:lnTo>
                  <a:pt x="0" y="103267"/>
                </a:lnTo>
                <a:lnTo>
                  <a:pt x="20638" y="157221"/>
                </a:lnTo>
                <a:lnTo>
                  <a:pt x="200201" y="229970"/>
                </a:lnTo>
                <a:lnTo>
                  <a:pt x="403782" y="301492"/>
                </a:lnTo>
                <a:lnTo>
                  <a:pt x="551303" y="363453"/>
                </a:lnTo>
                <a:lnTo>
                  <a:pt x="673884" y="438048"/>
                </a:lnTo>
                <a:lnTo>
                  <a:pt x="816787" y="544098"/>
                </a:lnTo>
                <a:lnTo>
                  <a:pt x="853434" y="568141"/>
                </a:lnTo>
                <a:lnTo>
                  <a:pt x="894710" y="557036"/>
                </a:lnTo>
                <a:lnTo>
                  <a:pt x="907257" y="544098"/>
                </a:lnTo>
                <a:lnTo>
                  <a:pt x="851895" y="544098"/>
                </a:lnTo>
                <a:lnTo>
                  <a:pt x="773971" y="485527"/>
                </a:lnTo>
                <a:lnTo>
                  <a:pt x="664334" y="410919"/>
                </a:lnTo>
                <a:lnTo>
                  <a:pt x="570402" y="353891"/>
                </a:lnTo>
                <a:lnTo>
                  <a:pt x="502331" y="322146"/>
                </a:lnTo>
                <a:lnTo>
                  <a:pt x="390839" y="276210"/>
                </a:lnTo>
                <a:lnTo>
                  <a:pt x="259025" y="231513"/>
                </a:lnTo>
                <a:lnTo>
                  <a:pt x="149374" y="188967"/>
                </a:lnTo>
                <a:lnTo>
                  <a:pt x="69925" y="153832"/>
                </a:lnTo>
                <a:lnTo>
                  <a:pt x="35120" y="127006"/>
                </a:lnTo>
                <a:lnTo>
                  <a:pt x="23716" y="104810"/>
                </a:lnTo>
                <a:lnTo>
                  <a:pt x="44354" y="87242"/>
                </a:lnTo>
                <a:lnTo>
                  <a:pt x="90550" y="81070"/>
                </a:lnTo>
                <a:lnTo>
                  <a:pt x="119199" y="68132"/>
                </a:lnTo>
                <a:lnTo>
                  <a:pt x="194032" y="28672"/>
                </a:lnTo>
                <a:lnTo>
                  <a:pt x="219287" y="20653"/>
                </a:lnTo>
                <a:lnTo>
                  <a:pt x="310769" y="20653"/>
                </a:lnTo>
                <a:lnTo>
                  <a:pt x="243003" y="0"/>
                </a:lnTo>
                <a:close/>
              </a:path>
              <a:path w="996950" h="568325">
                <a:moveTo>
                  <a:pt x="972633" y="438048"/>
                </a:moveTo>
                <a:lnTo>
                  <a:pt x="888239" y="532993"/>
                </a:lnTo>
                <a:lnTo>
                  <a:pt x="851895" y="544098"/>
                </a:lnTo>
                <a:lnTo>
                  <a:pt x="907257" y="544098"/>
                </a:lnTo>
                <a:lnTo>
                  <a:pt x="996350" y="452226"/>
                </a:lnTo>
                <a:lnTo>
                  <a:pt x="972633" y="438048"/>
                </a:lnTo>
                <a:close/>
              </a:path>
              <a:path w="996950" h="568325">
                <a:moveTo>
                  <a:pt x="310769" y="20653"/>
                </a:moveTo>
                <a:lnTo>
                  <a:pt x="219287" y="20653"/>
                </a:lnTo>
                <a:lnTo>
                  <a:pt x="257486" y="28672"/>
                </a:lnTo>
                <a:lnTo>
                  <a:pt x="327398" y="44392"/>
                </a:lnTo>
                <a:lnTo>
                  <a:pt x="438575" y="98334"/>
                </a:lnTo>
                <a:lnTo>
                  <a:pt x="702520" y="220409"/>
                </a:lnTo>
                <a:lnTo>
                  <a:pt x="802620" y="290388"/>
                </a:lnTo>
                <a:lnTo>
                  <a:pt x="894710" y="356977"/>
                </a:lnTo>
                <a:lnTo>
                  <a:pt x="913809" y="342799"/>
                </a:lnTo>
                <a:lnTo>
                  <a:pt x="802620" y="265118"/>
                </a:lnTo>
                <a:lnTo>
                  <a:pt x="691431" y="196682"/>
                </a:lnTo>
                <a:lnTo>
                  <a:pt x="437036" y="74607"/>
                </a:lnTo>
                <a:lnTo>
                  <a:pt x="332015" y="27129"/>
                </a:lnTo>
                <a:lnTo>
                  <a:pt x="310769" y="20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32171" y="3135972"/>
            <a:ext cx="360902" cy="184169"/>
          </a:xfrm>
          <a:custGeom>
            <a:avLst/>
            <a:gdLst/>
            <a:ahLst/>
            <a:cxnLst/>
            <a:rect l="l" t="t" r="r" b="b"/>
            <a:pathLst>
              <a:path w="308609" h="167005">
                <a:moveTo>
                  <a:pt x="224207" y="0"/>
                </a:moveTo>
                <a:lnTo>
                  <a:pt x="30175" y="29911"/>
                </a:lnTo>
                <a:lnTo>
                  <a:pt x="0" y="55497"/>
                </a:lnTo>
                <a:lnTo>
                  <a:pt x="33253" y="77693"/>
                </a:lnTo>
                <a:lnTo>
                  <a:pt x="243306" y="166467"/>
                </a:lnTo>
                <a:lnTo>
                  <a:pt x="267023" y="158448"/>
                </a:lnTo>
                <a:lnTo>
                  <a:pt x="269105" y="152289"/>
                </a:lnTo>
                <a:lnTo>
                  <a:pt x="244845" y="152289"/>
                </a:lnTo>
                <a:lnTo>
                  <a:pt x="46196" y="60113"/>
                </a:lnTo>
                <a:lnTo>
                  <a:pt x="63743" y="53954"/>
                </a:lnTo>
                <a:lnTo>
                  <a:pt x="243306" y="18806"/>
                </a:lnTo>
                <a:lnTo>
                  <a:pt x="224207" y="0"/>
                </a:lnTo>
                <a:close/>
              </a:path>
              <a:path w="308609" h="167005">
                <a:moveTo>
                  <a:pt x="286122" y="25282"/>
                </a:moveTo>
                <a:lnTo>
                  <a:pt x="244845" y="152289"/>
                </a:lnTo>
                <a:lnTo>
                  <a:pt x="269105" y="152289"/>
                </a:lnTo>
                <a:lnTo>
                  <a:pt x="308286" y="36374"/>
                </a:lnTo>
                <a:lnTo>
                  <a:pt x="286122" y="25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7846" y="3238987"/>
            <a:ext cx="48269" cy="210079"/>
          </a:xfrm>
          <a:custGeom>
            <a:avLst/>
            <a:gdLst/>
            <a:ahLst/>
            <a:cxnLst/>
            <a:rect l="l" t="t" r="r" b="b"/>
            <a:pathLst>
              <a:path w="41275" h="190500">
                <a:moveTo>
                  <a:pt x="0" y="0"/>
                </a:moveTo>
                <a:lnTo>
                  <a:pt x="7707" y="190510"/>
                </a:lnTo>
                <a:lnTo>
                  <a:pt x="41276" y="190510"/>
                </a:lnTo>
                <a:lnTo>
                  <a:pt x="26794" y="129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6154" y="3412355"/>
            <a:ext cx="1152510" cy="217082"/>
          </a:xfrm>
          <a:custGeom>
            <a:avLst/>
            <a:gdLst/>
            <a:ahLst/>
            <a:cxnLst/>
            <a:rect l="l" t="t" r="r" b="b"/>
            <a:pathLst>
              <a:path w="985520" h="196850">
                <a:moveTo>
                  <a:pt x="563918" y="0"/>
                </a:moveTo>
                <a:lnTo>
                  <a:pt x="385907" y="15720"/>
                </a:lnTo>
                <a:lnTo>
                  <a:pt x="260551" y="22196"/>
                </a:lnTo>
                <a:lnTo>
                  <a:pt x="74529" y="23739"/>
                </a:lnTo>
                <a:lnTo>
                  <a:pt x="44341" y="39763"/>
                </a:lnTo>
                <a:lnTo>
                  <a:pt x="0" y="166467"/>
                </a:lnTo>
                <a:lnTo>
                  <a:pt x="6156" y="192053"/>
                </a:lnTo>
                <a:lnTo>
                  <a:pt x="39724" y="196682"/>
                </a:lnTo>
                <a:lnTo>
                  <a:pt x="220639" y="180961"/>
                </a:lnTo>
                <a:lnTo>
                  <a:pt x="33265" y="180961"/>
                </a:lnTo>
                <a:lnTo>
                  <a:pt x="20638" y="160307"/>
                </a:lnTo>
                <a:lnTo>
                  <a:pt x="37883" y="96804"/>
                </a:lnTo>
                <a:lnTo>
                  <a:pt x="63441" y="47478"/>
                </a:lnTo>
                <a:lnTo>
                  <a:pt x="90550" y="36374"/>
                </a:lnTo>
                <a:lnTo>
                  <a:pt x="395059" y="36374"/>
                </a:lnTo>
                <a:lnTo>
                  <a:pt x="484456" y="28672"/>
                </a:lnTo>
                <a:lnTo>
                  <a:pt x="581478" y="23739"/>
                </a:lnTo>
                <a:lnTo>
                  <a:pt x="563918" y="0"/>
                </a:lnTo>
                <a:close/>
              </a:path>
              <a:path w="985520" h="196850">
                <a:moveTo>
                  <a:pt x="794332" y="138111"/>
                </a:moveTo>
                <a:lnTo>
                  <a:pt x="635685" y="138111"/>
                </a:lnTo>
                <a:lnTo>
                  <a:pt x="495544" y="142727"/>
                </a:lnTo>
                <a:lnTo>
                  <a:pt x="182628" y="166467"/>
                </a:lnTo>
                <a:lnTo>
                  <a:pt x="72990" y="172942"/>
                </a:lnTo>
                <a:lnTo>
                  <a:pt x="33265" y="180961"/>
                </a:lnTo>
                <a:lnTo>
                  <a:pt x="220639" y="180961"/>
                </a:lnTo>
                <a:lnTo>
                  <a:pt x="312916" y="172942"/>
                </a:lnTo>
                <a:lnTo>
                  <a:pt x="570390" y="156905"/>
                </a:lnTo>
                <a:lnTo>
                  <a:pt x="741942" y="150746"/>
                </a:lnTo>
                <a:lnTo>
                  <a:pt x="924716" y="150746"/>
                </a:lnTo>
                <a:lnTo>
                  <a:pt x="794332" y="138111"/>
                </a:lnTo>
                <a:close/>
              </a:path>
              <a:path w="985520" h="196850">
                <a:moveTo>
                  <a:pt x="924716" y="150746"/>
                </a:moveTo>
                <a:lnTo>
                  <a:pt x="741942" y="150746"/>
                </a:lnTo>
                <a:lnTo>
                  <a:pt x="900803" y="161838"/>
                </a:lnTo>
                <a:lnTo>
                  <a:pt x="978764" y="172942"/>
                </a:lnTo>
                <a:lnTo>
                  <a:pt x="981856" y="153832"/>
                </a:lnTo>
                <a:lnTo>
                  <a:pt x="956562" y="153832"/>
                </a:lnTo>
                <a:lnTo>
                  <a:pt x="924716" y="150746"/>
                </a:lnTo>
                <a:close/>
              </a:path>
              <a:path w="985520" h="196850">
                <a:moveTo>
                  <a:pt x="985198" y="133178"/>
                </a:moveTo>
                <a:lnTo>
                  <a:pt x="958202" y="133178"/>
                </a:lnTo>
                <a:lnTo>
                  <a:pt x="956562" y="153832"/>
                </a:lnTo>
                <a:lnTo>
                  <a:pt x="981856" y="153832"/>
                </a:lnTo>
                <a:lnTo>
                  <a:pt x="985198" y="133178"/>
                </a:lnTo>
                <a:close/>
              </a:path>
              <a:path w="985520" h="196850">
                <a:moveTo>
                  <a:pt x="395059" y="36374"/>
                </a:moveTo>
                <a:lnTo>
                  <a:pt x="90550" y="36374"/>
                </a:lnTo>
                <a:lnTo>
                  <a:pt x="214355" y="39763"/>
                </a:lnTo>
                <a:lnTo>
                  <a:pt x="355719" y="39763"/>
                </a:lnTo>
                <a:lnTo>
                  <a:pt x="395059" y="36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39088" y="3314457"/>
            <a:ext cx="885176" cy="469177"/>
          </a:xfrm>
          <a:custGeom>
            <a:avLst/>
            <a:gdLst/>
            <a:ahLst/>
            <a:cxnLst/>
            <a:rect l="l" t="t" r="r" b="b"/>
            <a:pathLst>
              <a:path w="756920" h="425450">
                <a:moveTo>
                  <a:pt x="27097" y="74595"/>
                </a:moveTo>
                <a:lnTo>
                  <a:pt x="0" y="87230"/>
                </a:lnTo>
                <a:lnTo>
                  <a:pt x="119136" y="133166"/>
                </a:lnTo>
                <a:lnTo>
                  <a:pt x="203279" y="174473"/>
                </a:lnTo>
                <a:lnTo>
                  <a:pt x="295621" y="217323"/>
                </a:lnTo>
                <a:lnTo>
                  <a:pt x="362228" y="250611"/>
                </a:lnTo>
                <a:lnTo>
                  <a:pt x="438550" y="299632"/>
                </a:lnTo>
                <a:lnTo>
                  <a:pt x="541993" y="380706"/>
                </a:lnTo>
                <a:lnTo>
                  <a:pt x="600527" y="422014"/>
                </a:lnTo>
                <a:lnTo>
                  <a:pt x="612574" y="425097"/>
                </a:lnTo>
                <a:lnTo>
                  <a:pt x="630981" y="425097"/>
                </a:lnTo>
                <a:lnTo>
                  <a:pt x="676769" y="402902"/>
                </a:lnTo>
                <a:lnTo>
                  <a:pt x="637237" y="402902"/>
                </a:lnTo>
                <a:lnTo>
                  <a:pt x="605447" y="396427"/>
                </a:lnTo>
                <a:lnTo>
                  <a:pt x="519538" y="340940"/>
                </a:lnTo>
                <a:lnTo>
                  <a:pt x="411427" y="258630"/>
                </a:lnTo>
                <a:lnTo>
                  <a:pt x="317823" y="202841"/>
                </a:lnTo>
                <a:lnTo>
                  <a:pt x="206685" y="150733"/>
                </a:lnTo>
                <a:lnTo>
                  <a:pt x="27097" y="74595"/>
                </a:lnTo>
                <a:close/>
              </a:path>
              <a:path w="756920" h="425450">
                <a:moveTo>
                  <a:pt x="235321" y="0"/>
                </a:moveTo>
                <a:lnTo>
                  <a:pt x="208199" y="26812"/>
                </a:lnTo>
                <a:lnTo>
                  <a:pt x="278086" y="39447"/>
                </a:lnTo>
                <a:lnTo>
                  <a:pt x="394271" y="102951"/>
                </a:lnTo>
                <a:lnTo>
                  <a:pt x="519538" y="187108"/>
                </a:lnTo>
                <a:lnTo>
                  <a:pt x="664359" y="278980"/>
                </a:lnTo>
                <a:lnTo>
                  <a:pt x="723145" y="317203"/>
                </a:lnTo>
                <a:lnTo>
                  <a:pt x="723145" y="350495"/>
                </a:lnTo>
                <a:lnTo>
                  <a:pt x="637237" y="402902"/>
                </a:lnTo>
                <a:lnTo>
                  <a:pt x="676769" y="402902"/>
                </a:lnTo>
                <a:lnTo>
                  <a:pt x="732733" y="375774"/>
                </a:lnTo>
                <a:lnTo>
                  <a:pt x="756449" y="344022"/>
                </a:lnTo>
                <a:lnTo>
                  <a:pt x="745348" y="309188"/>
                </a:lnTo>
                <a:lnTo>
                  <a:pt x="675460" y="269734"/>
                </a:lnTo>
                <a:lnTo>
                  <a:pt x="573783" y="202841"/>
                </a:lnTo>
                <a:lnTo>
                  <a:pt x="484721" y="139641"/>
                </a:lnTo>
                <a:lnTo>
                  <a:pt x="376610" y="69662"/>
                </a:lnTo>
                <a:lnTo>
                  <a:pt x="298775" y="26812"/>
                </a:lnTo>
                <a:lnTo>
                  <a:pt x="235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04343" y="3202264"/>
            <a:ext cx="520559" cy="296212"/>
          </a:xfrm>
          <a:custGeom>
            <a:avLst/>
            <a:gdLst/>
            <a:ahLst/>
            <a:cxnLst/>
            <a:rect l="l" t="t" r="r" b="b"/>
            <a:pathLst>
              <a:path w="445134" h="268605">
                <a:moveTo>
                  <a:pt x="265420" y="0"/>
                </a:moveTo>
                <a:lnTo>
                  <a:pt x="238424" y="1543"/>
                </a:lnTo>
                <a:lnTo>
                  <a:pt x="103443" y="125463"/>
                </a:lnTo>
                <a:lnTo>
                  <a:pt x="9587" y="207774"/>
                </a:lnTo>
                <a:lnTo>
                  <a:pt x="0" y="246007"/>
                </a:lnTo>
                <a:lnTo>
                  <a:pt x="23968" y="268191"/>
                </a:lnTo>
                <a:lnTo>
                  <a:pt x="92342" y="268191"/>
                </a:lnTo>
                <a:lnTo>
                  <a:pt x="392706" y="261728"/>
                </a:lnTo>
                <a:lnTo>
                  <a:pt x="441905" y="255556"/>
                </a:lnTo>
                <a:lnTo>
                  <a:pt x="442282" y="250624"/>
                </a:lnTo>
                <a:lnTo>
                  <a:pt x="58786" y="250624"/>
                </a:lnTo>
                <a:lnTo>
                  <a:pt x="30150" y="237989"/>
                </a:lnTo>
                <a:lnTo>
                  <a:pt x="33556" y="211163"/>
                </a:lnTo>
                <a:lnTo>
                  <a:pt x="88936" y="160307"/>
                </a:lnTo>
                <a:lnTo>
                  <a:pt x="216222" y="65046"/>
                </a:lnTo>
                <a:lnTo>
                  <a:pt x="268574" y="20653"/>
                </a:lnTo>
                <a:lnTo>
                  <a:pt x="265420" y="0"/>
                </a:lnTo>
                <a:close/>
              </a:path>
              <a:path w="445134" h="268605">
                <a:moveTo>
                  <a:pt x="283082" y="36690"/>
                </a:moveTo>
                <a:lnTo>
                  <a:pt x="283082" y="47782"/>
                </a:lnTo>
                <a:lnTo>
                  <a:pt x="338462" y="127006"/>
                </a:lnTo>
                <a:lnTo>
                  <a:pt x="409863" y="214249"/>
                </a:lnTo>
                <a:lnTo>
                  <a:pt x="405321" y="231817"/>
                </a:lnTo>
                <a:lnTo>
                  <a:pt x="58786" y="250624"/>
                </a:lnTo>
                <a:lnTo>
                  <a:pt x="442282" y="250624"/>
                </a:lnTo>
                <a:lnTo>
                  <a:pt x="445059" y="214249"/>
                </a:lnTo>
                <a:lnTo>
                  <a:pt x="305158" y="55497"/>
                </a:lnTo>
                <a:lnTo>
                  <a:pt x="283082" y="36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8844" y="1484147"/>
            <a:ext cx="225007" cy="371140"/>
          </a:xfrm>
          <a:custGeom>
            <a:avLst/>
            <a:gdLst/>
            <a:ahLst/>
            <a:cxnLst/>
            <a:rect l="l" t="t" r="r" b="b"/>
            <a:pathLst>
              <a:path w="192404" h="336550">
                <a:moveTo>
                  <a:pt x="23716" y="0"/>
                </a:moveTo>
                <a:lnTo>
                  <a:pt x="0" y="9612"/>
                </a:lnTo>
                <a:lnTo>
                  <a:pt x="157057" y="330101"/>
                </a:lnTo>
                <a:lnTo>
                  <a:pt x="192253" y="336298"/>
                </a:lnTo>
                <a:lnTo>
                  <a:pt x="2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35425" y="1477313"/>
            <a:ext cx="468579" cy="388646"/>
          </a:xfrm>
          <a:custGeom>
            <a:avLst/>
            <a:gdLst/>
            <a:ahLst/>
            <a:cxnLst/>
            <a:rect l="l" t="t" r="r" b="b"/>
            <a:pathLst>
              <a:path w="400684" h="352425">
                <a:moveTo>
                  <a:pt x="230351" y="0"/>
                </a:moveTo>
                <a:lnTo>
                  <a:pt x="0" y="304553"/>
                </a:lnTo>
                <a:lnTo>
                  <a:pt x="1513" y="334781"/>
                </a:lnTo>
                <a:lnTo>
                  <a:pt x="30150" y="348946"/>
                </a:lnTo>
                <a:lnTo>
                  <a:pt x="400402" y="352108"/>
                </a:lnTo>
                <a:lnTo>
                  <a:pt x="393842" y="329848"/>
                </a:lnTo>
                <a:lnTo>
                  <a:pt x="36331" y="328330"/>
                </a:lnTo>
                <a:lnTo>
                  <a:pt x="25230" y="312647"/>
                </a:lnTo>
                <a:lnTo>
                  <a:pt x="106218" y="195151"/>
                </a:lnTo>
                <a:lnTo>
                  <a:pt x="235018" y="41357"/>
                </a:lnTo>
                <a:lnTo>
                  <a:pt x="230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12693" y="1477312"/>
            <a:ext cx="1018842" cy="266100"/>
          </a:xfrm>
          <a:custGeom>
            <a:avLst/>
            <a:gdLst/>
            <a:ahLst/>
            <a:cxnLst/>
            <a:rect l="l" t="t" r="r" b="b"/>
            <a:pathLst>
              <a:path w="871220" h="241300">
                <a:moveTo>
                  <a:pt x="3079" y="204764"/>
                </a:moveTo>
                <a:lnTo>
                  <a:pt x="0" y="234612"/>
                </a:lnTo>
                <a:lnTo>
                  <a:pt x="808773" y="241062"/>
                </a:lnTo>
                <a:lnTo>
                  <a:pt x="850049" y="220447"/>
                </a:lnTo>
                <a:lnTo>
                  <a:pt x="796145" y="220447"/>
                </a:lnTo>
                <a:lnTo>
                  <a:pt x="3079" y="204764"/>
                </a:lnTo>
                <a:close/>
              </a:path>
              <a:path w="871220" h="241300">
                <a:moveTo>
                  <a:pt x="870675" y="0"/>
                </a:moveTo>
                <a:lnTo>
                  <a:pt x="842039" y="4679"/>
                </a:lnTo>
                <a:lnTo>
                  <a:pt x="837421" y="88785"/>
                </a:lnTo>
                <a:lnTo>
                  <a:pt x="826333" y="168086"/>
                </a:lnTo>
                <a:lnTo>
                  <a:pt x="830950" y="193634"/>
                </a:lnTo>
                <a:lnTo>
                  <a:pt x="796145" y="220447"/>
                </a:lnTo>
                <a:lnTo>
                  <a:pt x="850049" y="220447"/>
                </a:lnTo>
                <a:lnTo>
                  <a:pt x="870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12693" y="1465178"/>
            <a:ext cx="1018842" cy="275203"/>
          </a:xfrm>
          <a:custGeom>
            <a:avLst/>
            <a:gdLst/>
            <a:ahLst/>
            <a:cxnLst/>
            <a:rect l="l" t="t" r="r" b="b"/>
            <a:pathLst>
              <a:path w="871220" h="249555">
                <a:moveTo>
                  <a:pt x="17247" y="0"/>
                </a:moveTo>
                <a:lnTo>
                  <a:pt x="0" y="60075"/>
                </a:lnTo>
                <a:lnTo>
                  <a:pt x="0" y="249030"/>
                </a:lnTo>
                <a:lnTo>
                  <a:pt x="23712" y="226770"/>
                </a:lnTo>
                <a:lnTo>
                  <a:pt x="17247" y="117369"/>
                </a:lnTo>
                <a:lnTo>
                  <a:pt x="34801" y="23650"/>
                </a:lnTo>
                <a:lnTo>
                  <a:pt x="862461" y="23650"/>
                </a:lnTo>
                <a:lnTo>
                  <a:pt x="870675" y="12521"/>
                </a:lnTo>
                <a:lnTo>
                  <a:pt x="680036" y="9485"/>
                </a:lnTo>
                <a:lnTo>
                  <a:pt x="368658" y="9485"/>
                </a:lnTo>
                <a:lnTo>
                  <a:pt x="17247" y="0"/>
                </a:lnTo>
                <a:close/>
              </a:path>
              <a:path w="871220" h="249555">
                <a:moveTo>
                  <a:pt x="862461" y="23650"/>
                </a:moveTo>
                <a:lnTo>
                  <a:pt x="34801" y="23650"/>
                </a:lnTo>
                <a:lnTo>
                  <a:pt x="853127" y="36298"/>
                </a:lnTo>
                <a:lnTo>
                  <a:pt x="862461" y="23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6240" y="1027646"/>
            <a:ext cx="1260187" cy="208679"/>
          </a:xfrm>
          <a:custGeom>
            <a:avLst/>
            <a:gdLst/>
            <a:ahLst/>
            <a:cxnLst/>
            <a:rect l="l" t="t" r="r" b="b"/>
            <a:pathLst>
              <a:path w="1077595" h="189230">
                <a:moveTo>
                  <a:pt x="9549" y="0"/>
                </a:moveTo>
                <a:lnTo>
                  <a:pt x="0" y="188954"/>
                </a:lnTo>
                <a:lnTo>
                  <a:pt x="20638" y="187057"/>
                </a:lnTo>
                <a:lnTo>
                  <a:pt x="33265" y="28583"/>
                </a:lnTo>
                <a:lnTo>
                  <a:pt x="1072874" y="28583"/>
                </a:lnTo>
                <a:lnTo>
                  <a:pt x="1077326" y="19097"/>
                </a:lnTo>
                <a:lnTo>
                  <a:pt x="9549" y="0"/>
                </a:lnTo>
                <a:close/>
              </a:path>
              <a:path w="1077595" h="189230">
                <a:moveTo>
                  <a:pt x="1072874" y="28583"/>
                </a:moveTo>
                <a:lnTo>
                  <a:pt x="33265" y="28583"/>
                </a:lnTo>
                <a:lnTo>
                  <a:pt x="1066225" y="42748"/>
                </a:lnTo>
                <a:lnTo>
                  <a:pt x="1072874" y="28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9839" y="1052054"/>
            <a:ext cx="1262415" cy="201676"/>
          </a:xfrm>
          <a:custGeom>
            <a:avLst/>
            <a:gdLst/>
            <a:ahLst/>
            <a:cxnLst/>
            <a:rect l="l" t="t" r="r" b="b"/>
            <a:pathLst>
              <a:path w="1079500" h="182880">
                <a:moveTo>
                  <a:pt x="1854" y="146079"/>
                </a:moveTo>
                <a:lnTo>
                  <a:pt x="0" y="169856"/>
                </a:lnTo>
                <a:lnTo>
                  <a:pt x="1079168" y="182504"/>
                </a:lnTo>
                <a:lnTo>
                  <a:pt x="1078441" y="161888"/>
                </a:lnTo>
                <a:lnTo>
                  <a:pt x="1058605" y="161888"/>
                </a:lnTo>
                <a:lnTo>
                  <a:pt x="1854" y="146079"/>
                </a:lnTo>
                <a:close/>
              </a:path>
              <a:path w="1079500" h="182880">
                <a:moveTo>
                  <a:pt x="1072734" y="0"/>
                </a:moveTo>
                <a:lnTo>
                  <a:pt x="1045864" y="16062"/>
                </a:lnTo>
                <a:lnTo>
                  <a:pt x="1058605" y="161888"/>
                </a:lnTo>
                <a:lnTo>
                  <a:pt x="1078441" y="161888"/>
                </a:lnTo>
                <a:lnTo>
                  <a:pt x="1072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9872" y="884127"/>
            <a:ext cx="2399332" cy="1492963"/>
          </a:xfrm>
          <a:custGeom>
            <a:avLst/>
            <a:gdLst/>
            <a:ahLst/>
            <a:cxnLst/>
            <a:rect l="l" t="t" r="r" b="b"/>
            <a:pathLst>
              <a:path w="2051684" h="1353820">
                <a:moveTo>
                  <a:pt x="85997" y="0"/>
                </a:moveTo>
                <a:lnTo>
                  <a:pt x="19095" y="0"/>
                </a:lnTo>
                <a:lnTo>
                  <a:pt x="8007" y="34781"/>
                </a:lnTo>
                <a:lnTo>
                  <a:pt x="0" y="126981"/>
                </a:lnTo>
                <a:lnTo>
                  <a:pt x="3079" y="336299"/>
                </a:lnTo>
                <a:lnTo>
                  <a:pt x="8007" y="547513"/>
                </a:lnTo>
                <a:lnTo>
                  <a:pt x="19095" y="742665"/>
                </a:lnTo>
                <a:lnTo>
                  <a:pt x="35110" y="971080"/>
                </a:lnTo>
                <a:lnTo>
                  <a:pt x="49278" y="1174200"/>
                </a:lnTo>
                <a:lnTo>
                  <a:pt x="46197" y="1299411"/>
                </a:lnTo>
                <a:lnTo>
                  <a:pt x="41270" y="1350254"/>
                </a:lnTo>
                <a:lnTo>
                  <a:pt x="100095" y="1353289"/>
                </a:lnTo>
                <a:lnTo>
                  <a:pt x="95475" y="1326476"/>
                </a:lnTo>
                <a:lnTo>
                  <a:pt x="84388" y="1277151"/>
                </a:lnTo>
                <a:lnTo>
                  <a:pt x="72993" y="1062901"/>
                </a:lnTo>
                <a:lnTo>
                  <a:pt x="49278" y="849031"/>
                </a:lnTo>
                <a:lnTo>
                  <a:pt x="46197" y="626687"/>
                </a:lnTo>
                <a:lnTo>
                  <a:pt x="22174" y="368044"/>
                </a:lnTo>
                <a:lnTo>
                  <a:pt x="22174" y="130143"/>
                </a:lnTo>
                <a:lnTo>
                  <a:pt x="27103" y="58558"/>
                </a:lnTo>
                <a:lnTo>
                  <a:pt x="57286" y="34781"/>
                </a:lnTo>
                <a:lnTo>
                  <a:pt x="271640" y="31745"/>
                </a:lnTo>
                <a:lnTo>
                  <a:pt x="746176" y="31745"/>
                </a:lnTo>
                <a:lnTo>
                  <a:pt x="624597" y="27192"/>
                </a:lnTo>
                <a:lnTo>
                  <a:pt x="431106" y="16062"/>
                </a:lnTo>
                <a:lnTo>
                  <a:pt x="195571" y="16062"/>
                </a:lnTo>
                <a:lnTo>
                  <a:pt x="85997" y="0"/>
                </a:lnTo>
                <a:close/>
              </a:path>
              <a:path w="2051684" h="1353820">
                <a:moveTo>
                  <a:pt x="746176" y="31745"/>
                </a:moveTo>
                <a:lnTo>
                  <a:pt x="271640" y="31745"/>
                </a:lnTo>
                <a:lnTo>
                  <a:pt x="535585" y="45910"/>
                </a:lnTo>
                <a:lnTo>
                  <a:pt x="953534" y="61973"/>
                </a:lnTo>
                <a:lnTo>
                  <a:pt x="1361922" y="65008"/>
                </a:lnTo>
                <a:lnTo>
                  <a:pt x="1733688" y="58558"/>
                </a:lnTo>
                <a:lnTo>
                  <a:pt x="2029385" y="45910"/>
                </a:lnTo>
                <a:lnTo>
                  <a:pt x="1323698" y="45910"/>
                </a:lnTo>
                <a:lnTo>
                  <a:pt x="918414" y="38195"/>
                </a:lnTo>
                <a:lnTo>
                  <a:pt x="746176" y="31745"/>
                </a:lnTo>
                <a:close/>
              </a:path>
              <a:path w="2051684" h="1353820">
                <a:moveTo>
                  <a:pt x="2051461" y="19098"/>
                </a:moveTo>
                <a:lnTo>
                  <a:pt x="1890997" y="31745"/>
                </a:lnTo>
                <a:lnTo>
                  <a:pt x="1323698" y="45910"/>
                </a:lnTo>
                <a:lnTo>
                  <a:pt x="2029385" y="45910"/>
                </a:lnTo>
                <a:lnTo>
                  <a:pt x="2051461" y="19098"/>
                </a:lnTo>
                <a:close/>
              </a:path>
              <a:path w="2051684" h="1353820">
                <a:moveTo>
                  <a:pt x="371740" y="12647"/>
                </a:moveTo>
                <a:lnTo>
                  <a:pt x="195571" y="16062"/>
                </a:lnTo>
                <a:lnTo>
                  <a:pt x="431106" y="16062"/>
                </a:lnTo>
                <a:lnTo>
                  <a:pt x="371740" y="12647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56866" y="917461"/>
            <a:ext cx="2390419" cy="1501366"/>
          </a:xfrm>
          <a:custGeom>
            <a:avLst/>
            <a:gdLst/>
            <a:ahLst/>
            <a:cxnLst/>
            <a:rect l="l" t="t" r="r" b="b"/>
            <a:pathLst>
              <a:path w="2044065" h="1361439">
                <a:moveTo>
                  <a:pt x="1845105" y="1311931"/>
                </a:moveTo>
                <a:lnTo>
                  <a:pt x="785059" y="1311931"/>
                </a:lnTo>
                <a:lnTo>
                  <a:pt x="1048701" y="1318508"/>
                </a:lnTo>
                <a:lnTo>
                  <a:pt x="1239289" y="1318508"/>
                </a:lnTo>
                <a:lnTo>
                  <a:pt x="1768744" y="1334179"/>
                </a:lnTo>
                <a:lnTo>
                  <a:pt x="1959357" y="1342197"/>
                </a:lnTo>
                <a:lnTo>
                  <a:pt x="2024451" y="1361308"/>
                </a:lnTo>
                <a:lnTo>
                  <a:pt x="2043500" y="1350203"/>
                </a:lnTo>
                <a:lnTo>
                  <a:pt x="2042986" y="1326223"/>
                </a:lnTo>
                <a:lnTo>
                  <a:pt x="2021297" y="1326223"/>
                </a:lnTo>
                <a:lnTo>
                  <a:pt x="1959357" y="1315093"/>
                </a:lnTo>
                <a:lnTo>
                  <a:pt x="1845105" y="1311931"/>
                </a:lnTo>
                <a:close/>
              </a:path>
              <a:path w="2044065" h="1361439">
                <a:moveTo>
                  <a:pt x="1978532" y="0"/>
                </a:moveTo>
                <a:lnTo>
                  <a:pt x="1962511" y="7967"/>
                </a:lnTo>
                <a:lnTo>
                  <a:pt x="1975126" y="61973"/>
                </a:lnTo>
                <a:lnTo>
                  <a:pt x="1948382" y="229932"/>
                </a:lnTo>
                <a:lnTo>
                  <a:pt x="1940308" y="393339"/>
                </a:lnTo>
                <a:lnTo>
                  <a:pt x="1948382" y="702825"/>
                </a:lnTo>
                <a:lnTo>
                  <a:pt x="1978532" y="910624"/>
                </a:lnTo>
                <a:lnTo>
                  <a:pt x="2016756" y="1143972"/>
                </a:lnTo>
                <a:lnTo>
                  <a:pt x="2021297" y="1326223"/>
                </a:lnTo>
                <a:lnTo>
                  <a:pt x="2042986" y="1326223"/>
                </a:lnTo>
                <a:lnTo>
                  <a:pt x="2040472" y="1208980"/>
                </a:lnTo>
                <a:lnTo>
                  <a:pt x="2027731" y="1105776"/>
                </a:lnTo>
                <a:lnTo>
                  <a:pt x="2008682" y="959950"/>
                </a:lnTo>
                <a:lnTo>
                  <a:pt x="1989633" y="829806"/>
                </a:lnTo>
                <a:lnTo>
                  <a:pt x="1975126" y="677277"/>
                </a:lnTo>
                <a:lnTo>
                  <a:pt x="1959357" y="447344"/>
                </a:lnTo>
                <a:lnTo>
                  <a:pt x="1962511" y="301517"/>
                </a:lnTo>
                <a:lnTo>
                  <a:pt x="1986480" y="167959"/>
                </a:lnTo>
                <a:lnTo>
                  <a:pt x="1997581" y="68170"/>
                </a:lnTo>
                <a:lnTo>
                  <a:pt x="1978532" y="0"/>
                </a:lnTo>
                <a:close/>
              </a:path>
              <a:path w="2044065" h="1361439">
                <a:moveTo>
                  <a:pt x="22174" y="1288281"/>
                </a:moveTo>
                <a:lnTo>
                  <a:pt x="0" y="1318508"/>
                </a:lnTo>
                <a:lnTo>
                  <a:pt x="228835" y="1311931"/>
                </a:lnTo>
                <a:lnTo>
                  <a:pt x="1845105" y="1311931"/>
                </a:lnTo>
                <a:lnTo>
                  <a:pt x="1557189" y="1303964"/>
                </a:lnTo>
                <a:lnTo>
                  <a:pt x="1271332" y="1299284"/>
                </a:lnTo>
                <a:lnTo>
                  <a:pt x="972620" y="1299284"/>
                </a:lnTo>
                <a:lnTo>
                  <a:pt x="489387" y="1296248"/>
                </a:lnTo>
                <a:lnTo>
                  <a:pt x="22174" y="1288281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7385" y="1834368"/>
            <a:ext cx="312633" cy="283607"/>
          </a:xfrm>
          <a:custGeom>
            <a:avLst/>
            <a:gdLst/>
            <a:ahLst/>
            <a:cxnLst/>
            <a:rect l="l" t="t" r="r" b="b"/>
            <a:pathLst>
              <a:path w="267334" h="257175">
                <a:moveTo>
                  <a:pt x="73306" y="0"/>
                </a:moveTo>
                <a:lnTo>
                  <a:pt x="39737" y="12521"/>
                </a:lnTo>
                <a:lnTo>
                  <a:pt x="20638" y="33263"/>
                </a:lnTo>
                <a:lnTo>
                  <a:pt x="9549" y="69561"/>
                </a:lnTo>
                <a:lnTo>
                  <a:pt x="0" y="107883"/>
                </a:lnTo>
                <a:lnTo>
                  <a:pt x="6471" y="171374"/>
                </a:lnTo>
                <a:lnTo>
                  <a:pt x="20638" y="207673"/>
                </a:lnTo>
                <a:lnTo>
                  <a:pt x="38198" y="232968"/>
                </a:lnTo>
                <a:lnTo>
                  <a:pt x="69912" y="249030"/>
                </a:lnTo>
                <a:lnTo>
                  <a:pt x="97022" y="256745"/>
                </a:lnTo>
                <a:lnTo>
                  <a:pt x="128736" y="255227"/>
                </a:lnTo>
                <a:lnTo>
                  <a:pt x="151166" y="242580"/>
                </a:lnTo>
                <a:lnTo>
                  <a:pt x="169962" y="220320"/>
                </a:lnTo>
                <a:lnTo>
                  <a:pt x="178036" y="188575"/>
                </a:lnTo>
                <a:lnTo>
                  <a:pt x="187623" y="153794"/>
                </a:lnTo>
                <a:lnTo>
                  <a:pt x="194057" y="110919"/>
                </a:lnTo>
                <a:lnTo>
                  <a:pt x="189137" y="87141"/>
                </a:lnTo>
                <a:lnTo>
                  <a:pt x="217773" y="63490"/>
                </a:lnTo>
                <a:lnTo>
                  <a:pt x="231459" y="56914"/>
                </a:lnTo>
                <a:lnTo>
                  <a:pt x="171855" y="56914"/>
                </a:lnTo>
                <a:lnTo>
                  <a:pt x="139812" y="23650"/>
                </a:lnTo>
                <a:lnTo>
                  <a:pt x="97022" y="4553"/>
                </a:lnTo>
                <a:lnTo>
                  <a:pt x="73306" y="0"/>
                </a:lnTo>
                <a:close/>
              </a:path>
              <a:path w="267334" h="257175">
                <a:moveTo>
                  <a:pt x="243256" y="9485"/>
                </a:moveTo>
                <a:lnTo>
                  <a:pt x="222693" y="17200"/>
                </a:lnTo>
                <a:lnTo>
                  <a:pt x="205158" y="47428"/>
                </a:lnTo>
                <a:lnTo>
                  <a:pt x="171855" y="56914"/>
                </a:lnTo>
                <a:lnTo>
                  <a:pt x="231459" y="56914"/>
                </a:lnTo>
                <a:lnTo>
                  <a:pt x="254357" y="45910"/>
                </a:lnTo>
                <a:lnTo>
                  <a:pt x="266972" y="28330"/>
                </a:lnTo>
                <a:lnTo>
                  <a:pt x="265458" y="17200"/>
                </a:lnTo>
                <a:lnTo>
                  <a:pt x="243256" y="94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11478" y="2138562"/>
            <a:ext cx="268078" cy="432763"/>
          </a:xfrm>
          <a:custGeom>
            <a:avLst/>
            <a:gdLst/>
            <a:ahLst/>
            <a:cxnLst/>
            <a:rect l="l" t="t" r="r" b="b"/>
            <a:pathLst>
              <a:path w="229234" h="392430">
                <a:moveTo>
                  <a:pt x="77923" y="0"/>
                </a:moveTo>
                <a:lnTo>
                  <a:pt x="30187" y="7967"/>
                </a:lnTo>
                <a:lnTo>
                  <a:pt x="6471" y="34780"/>
                </a:lnTo>
                <a:lnTo>
                  <a:pt x="0" y="58937"/>
                </a:lnTo>
                <a:lnTo>
                  <a:pt x="0" y="88785"/>
                </a:lnTo>
                <a:lnTo>
                  <a:pt x="17560" y="122049"/>
                </a:lnTo>
                <a:lnTo>
                  <a:pt x="39724" y="150758"/>
                </a:lnTo>
                <a:lnTo>
                  <a:pt x="54206" y="180986"/>
                </a:lnTo>
                <a:lnTo>
                  <a:pt x="63794" y="200084"/>
                </a:lnTo>
                <a:lnTo>
                  <a:pt x="63794" y="223861"/>
                </a:lnTo>
                <a:lnTo>
                  <a:pt x="52693" y="257099"/>
                </a:lnTo>
                <a:lnTo>
                  <a:pt x="39724" y="282369"/>
                </a:lnTo>
                <a:lnTo>
                  <a:pt x="36646" y="323676"/>
                </a:lnTo>
                <a:lnTo>
                  <a:pt x="46259" y="356977"/>
                </a:lnTo>
                <a:lnTo>
                  <a:pt x="58874" y="374545"/>
                </a:lnTo>
                <a:lnTo>
                  <a:pt x="82843" y="388722"/>
                </a:lnTo>
                <a:lnTo>
                  <a:pt x="112993" y="391808"/>
                </a:lnTo>
                <a:lnTo>
                  <a:pt x="147810" y="385636"/>
                </a:lnTo>
                <a:lnTo>
                  <a:pt x="192468" y="339713"/>
                </a:lnTo>
                <a:lnTo>
                  <a:pt x="208236" y="303023"/>
                </a:lnTo>
                <a:lnTo>
                  <a:pt x="220851" y="261716"/>
                </a:lnTo>
                <a:lnTo>
                  <a:pt x="228799" y="209317"/>
                </a:lnTo>
                <a:lnTo>
                  <a:pt x="227285" y="163406"/>
                </a:lnTo>
                <a:lnTo>
                  <a:pt x="216184" y="123946"/>
                </a:lnTo>
                <a:lnTo>
                  <a:pt x="203569" y="84106"/>
                </a:lnTo>
                <a:lnTo>
                  <a:pt x="157398" y="25548"/>
                </a:lnTo>
                <a:lnTo>
                  <a:pt x="120688" y="7967"/>
                </a:lnTo>
                <a:lnTo>
                  <a:pt x="77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91515" y="1638127"/>
            <a:ext cx="487143" cy="604328"/>
          </a:xfrm>
          <a:custGeom>
            <a:avLst/>
            <a:gdLst/>
            <a:ahLst/>
            <a:cxnLst/>
            <a:rect l="l" t="t" r="r" b="b"/>
            <a:pathLst>
              <a:path w="416559" h="548005">
                <a:moveTo>
                  <a:pt x="31726" y="31745"/>
                </a:moveTo>
                <a:lnTo>
                  <a:pt x="6471" y="31745"/>
                </a:lnTo>
                <a:lnTo>
                  <a:pt x="0" y="58937"/>
                </a:lnTo>
                <a:lnTo>
                  <a:pt x="24019" y="93718"/>
                </a:lnTo>
                <a:lnTo>
                  <a:pt x="55745" y="111298"/>
                </a:lnTo>
                <a:lnTo>
                  <a:pt x="60363" y="141146"/>
                </a:lnTo>
                <a:lnTo>
                  <a:pt x="77923" y="233347"/>
                </a:lnTo>
                <a:lnTo>
                  <a:pt x="117648" y="366526"/>
                </a:lnTo>
                <a:lnTo>
                  <a:pt x="158924" y="456830"/>
                </a:lnTo>
                <a:lnTo>
                  <a:pt x="230376" y="514250"/>
                </a:lnTo>
                <a:lnTo>
                  <a:pt x="316297" y="537900"/>
                </a:lnTo>
                <a:lnTo>
                  <a:pt x="383132" y="547513"/>
                </a:lnTo>
                <a:lnTo>
                  <a:pt x="406886" y="536383"/>
                </a:lnTo>
                <a:lnTo>
                  <a:pt x="416347" y="514250"/>
                </a:lnTo>
                <a:lnTo>
                  <a:pt x="405372" y="491990"/>
                </a:lnTo>
                <a:lnTo>
                  <a:pt x="327386" y="491990"/>
                </a:lnTo>
                <a:lnTo>
                  <a:pt x="289200" y="484022"/>
                </a:lnTo>
                <a:lnTo>
                  <a:pt x="247936" y="474410"/>
                </a:lnTo>
                <a:lnTo>
                  <a:pt x="214670" y="449115"/>
                </a:lnTo>
                <a:lnTo>
                  <a:pt x="189099" y="407883"/>
                </a:lnTo>
                <a:lnTo>
                  <a:pt x="149374" y="337942"/>
                </a:lnTo>
                <a:lnTo>
                  <a:pt x="119187" y="261678"/>
                </a:lnTo>
                <a:lnTo>
                  <a:pt x="100100" y="185539"/>
                </a:lnTo>
                <a:lnTo>
                  <a:pt x="90550" y="128625"/>
                </a:lnTo>
                <a:lnTo>
                  <a:pt x="97022" y="101812"/>
                </a:lnTo>
                <a:lnTo>
                  <a:pt x="118043" y="71585"/>
                </a:lnTo>
                <a:lnTo>
                  <a:pt x="89011" y="71585"/>
                </a:lnTo>
                <a:lnTo>
                  <a:pt x="89707" y="66652"/>
                </a:lnTo>
                <a:lnTo>
                  <a:pt x="52352" y="66652"/>
                </a:lnTo>
                <a:lnTo>
                  <a:pt x="31726" y="31745"/>
                </a:lnTo>
                <a:close/>
              </a:path>
              <a:path w="416559" h="548005">
                <a:moveTo>
                  <a:pt x="372043" y="488575"/>
                </a:moveTo>
                <a:lnTo>
                  <a:pt x="327386" y="491990"/>
                </a:lnTo>
                <a:lnTo>
                  <a:pt x="405372" y="491990"/>
                </a:lnTo>
                <a:lnTo>
                  <a:pt x="372043" y="488575"/>
                </a:lnTo>
                <a:close/>
              </a:path>
              <a:path w="416559" h="548005">
                <a:moveTo>
                  <a:pt x="114570" y="11129"/>
                </a:moveTo>
                <a:lnTo>
                  <a:pt x="89011" y="71585"/>
                </a:lnTo>
                <a:lnTo>
                  <a:pt x="118043" y="71585"/>
                </a:lnTo>
                <a:lnTo>
                  <a:pt x="119187" y="69941"/>
                </a:lnTo>
                <a:lnTo>
                  <a:pt x="141364" y="42875"/>
                </a:lnTo>
                <a:lnTo>
                  <a:pt x="135208" y="17580"/>
                </a:lnTo>
                <a:lnTo>
                  <a:pt x="114570" y="11129"/>
                </a:lnTo>
                <a:close/>
              </a:path>
              <a:path w="416559" h="548005">
                <a:moveTo>
                  <a:pt x="66834" y="0"/>
                </a:moveTo>
                <a:lnTo>
                  <a:pt x="49274" y="17580"/>
                </a:lnTo>
                <a:lnTo>
                  <a:pt x="66834" y="63490"/>
                </a:lnTo>
                <a:lnTo>
                  <a:pt x="52352" y="66652"/>
                </a:lnTo>
                <a:lnTo>
                  <a:pt x="89707" y="66652"/>
                </a:lnTo>
                <a:lnTo>
                  <a:pt x="93931" y="36677"/>
                </a:lnTo>
                <a:lnTo>
                  <a:pt x="66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30636" y="1757099"/>
            <a:ext cx="593335" cy="479681"/>
          </a:xfrm>
          <a:custGeom>
            <a:avLst/>
            <a:gdLst/>
            <a:ahLst/>
            <a:cxnLst/>
            <a:rect l="l" t="t" r="r" b="b"/>
            <a:pathLst>
              <a:path w="507365" h="434975">
                <a:moveTo>
                  <a:pt x="327108" y="42875"/>
                </a:moveTo>
                <a:lnTo>
                  <a:pt x="308312" y="42875"/>
                </a:lnTo>
                <a:lnTo>
                  <a:pt x="298850" y="58937"/>
                </a:lnTo>
                <a:lnTo>
                  <a:pt x="314493" y="76138"/>
                </a:lnTo>
                <a:lnTo>
                  <a:pt x="357258" y="82588"/>
                </a:lnTo>
                <a:lnTo>
                  <a:pt x="362304" y="99915"/>
                </a:lnTo>
                <a:lnTo>
                  <a:pt x="343129" y="200084"/>
                </a:lnTo>
                <a:lnTo>
                  <a:pt x="316007" y="265092"/>
                </a:lnTo>
                <a:lnTo>
                  <a:pt x="290777" y="301517"/>
                </a:lnTo>
                <a:lnTo>
                  <a:pt x="233504" y="336298"/>
                </a:lnTo>
                <a:lnTo>
                  <a:pt x="139901" y="366526"/>
                </a:lnTo>
                <a:lnTo>
                  <a:pt x="70013" y="377656"/>
                </a:lnTo>
                <a:lnTo>
                  <a:pt x="15768" y="382588"/>
                </a:lnTo>
                <a:lnTo>
                  <a:pt x="0" y="399916"/>
                </a:lnTo>
                <a:lnTo>
                  <a:pt x="15768" y="428499"/>
                </a:lnTo>
                <a:lnTo>
                  <a:pt x="44405" y="434696"/>
                </a:lnTo>
                <a:lnTo>
                  <a:pt x="103191" y="412437"/>
                </a:lnTo>
                <a:lnTo>
                  <a:pt x="155543" y="399916"/>
                </a:lnTo>
                <a:lnTo>
                  <a:pt x="220889" y="382588"/>
                </a:lnTo>
                <a:lnTo>
                  <a:pt x="266808" y="358558"/>
                </a:lnTo>
                <a:lnTo>
                  <a:pt x="301878" y="336298"/>
                </a:lnTo>
                <a:lnTo>
                  <a:pt x="320927" y="325295"/>
                </a:lnTo>
                <a:lnTo>
                  <a:pt x="357258" y="265092"/>
                </a:lnTo>
                <a:lnTo>
                  <a:pt x="368738" y="228415"/>
                </a:lnTo>
                <a:lnTo>
                  <a:pt x="379839" y="177951"/>
                </a:lnTo>
                <a:lnTo>
                  <a:pt x="386020" y="136593"/>
                </a:lnTo>
                <a:lnTo>
                  <a:pt x="395482" y="99915"/>
                </a:lnTo>
                <a:lnTo>
                  <a:pt x="409989" y="90683"/>
                </a:lnTo>
                <a:lnTo>
                  <a:pt x="469639" y="90683"/>
                </a:lnTo>
                <a:lnTo>
                  <a:pt x="483030" y="88785"/>
                </a:lnTo>
                <a:lnTo>
                  <a:pt x="506747" y="70067"/>
                </a:lnTo>
                <a:lnTo>
                  <a:pt x="409989" y="70067"/>
                </a:lnTo>
                <a:lnTo>
                  <a:pt x="406583" y="65134"/>
                </a:lnTo>
                <a:lnTo>
                  <a:pt x="413071" y="60455"/>
                </a:lnTo>
                <a:lnTo>
                  <a:pt x="368738" y="60455"/>
                </a:lnTo>
                <a:lnTo>
                  <a:pt x="354230" y="55522"/>
                </a:lnTo>
                <a:lnTo>
                  <a:pt x="327108" y="42875"/>
                </a:lnTo>
                <a:close/>
              </a:path>
              <a:path w="507365" h="434975">
                <a:moveTo>
                  <a:pt x="469639" y="90683"/>
                </a:moveTo>
                <a:lnTo>
                  <a:pt x="409989" y="90683"/>
                </a:lnTo>
                <a:lnTo>
                  <a:pt x="448213" y="93718"/>
                </a:lnTo>
                <a:lnTo>
                  <a:pt x="469639" y="90683"/>
                </a:lnTo>
                <a:close/>
              </a:path>
              <a:path w="507365" h="434975">
                <a:moveTo>
                  <a:pt x="486058" y="41357"/>
                </a:moveTo>
                <a:lnTo>
                  <a:pt x="478363" y="58937"/>
                </a:lnTo>
                <a:lnTo>
                  <a:pt x="455908" y="66652"/>
                </a:lnTo>
                <a:lnTo>
                  <a:pt x="430678" y="70067"/>
                </a:lnTo>
                <a:lnTo>
                  <a:pt x="506747" y="70067"/>
                </a:lnTo>
                <a:lnTo>
                  <a:pt x="503593" y="47807"/>
                </a:lnTo>
                <a:lnTo>
                  <a:pt x="486058" y="41357"/>
                </a:lnTo>
                <a:close/>
              </a:path>
              <a:path w="507365" h="434975">
                <a:moveTo>
                  <a:pt x="436733" y="0"/>
                </a:moveTo>
                <a:lnTo>
                  <a:pt x="421090" y="8094"/>
                </a:lnTo>
                <a:lnTo>
                  <a:pt x="406583" y="34907"/>
                </a:lnTo>
                <a:lnTo>
                  <a:pt x="386020" y="52487"/>
                </a:lnTo>
                <a:lnTo>
                  <a:pt x="368738" y="60455"/>
                </a:lnTo>
                <a:lnTo>
                  <a:pt x="413071" y="60455"/>
                </a:lnTo>
                <a:lnTo>
                  <a:pt x="424118" y="52487"/>
                </a:lnTo>
                <a:lnTo>
                  <a:pt x="449727" y="25674"/>
                </a:lnTo>
                <a:lnTo>
                  <a:pt x="454394" y="1517"/>
                </a:lnTo>
                <a:lnTo>
                  <a:pt x="436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22646" y="2486676"/>
            <a:ext cx="190105" cy="614832"/>
          </a:xfrm>
          <a:custGeom>
            <a:avLst/>
            <a:gdLst/>
            <a:ahLst/>
            <a:cxnLst/>
            <a:rect l="l" t="t" r="r" b="b"/>
            <a:pathLst>
              <a:path w="162559" h="557530">
                <a:moveTo>
                  <a:pt x="73293" y="0"/>
                </a:moveTo>
                <a:lnTo>
                  <a:pt x="41251" y="6462"/>
                </a:lnTo>
                <a:lnTo>
                  <a:pt x="36709" y="38220"/>
                </a:lnTo>
                <a:lnTo>
                  <a:pt x="36709" y="98334"/>
                </a:lnTo>
                <a:lnTo>
                  <a:pt x="44657" y="176319"/>
                </a:lnTo>
                <a:lnTo>
                  <a:pt x="33568" y="249081"/>
                </a:lnTo>
                <a:lnTo>
                  <a:pt x="35107" y="347415"/>
                </a:lnTo>
                <a:lnTo>
                  <a:pt x="35107" y="417394"/>
                </a:lnTo>
                <a:lnTo>
                  <a:pt x="28636" y="471336"/>
                </a:lnTo>
                <a:lnTo>
                  <a:pt x="14469" y="493533"/>
                </a:lnTo>
                <a:lnTo>
                  <a:pt x="0" y="526821"/>
                </a:lnTo>
                <a:lnTo>
                  <a:pt x="0" y="537926"/>
                </a:lnTo>
                <a:lnTo>
                  <a:pt x="16008" y="550561"/>
                </a:lnTo>
                <a:lnTo>
                  <a:pt x="33568" y="557036"/>
                </a:lnTo>
                <a:lnTo>
                  <a:pt x="55758" y="547475"/>
                </a:lnTo>
                <a:lnTo>
                  <a:pt x="89062" y="514186"/>
                </a:lnTo>
                <a:lnTo>
                  <a:pt x="110933" y="495076"/>
                </a:lnTo>
                <a:lnTo>
                  <a:pt x="57272" y="495076"/>
                </a:lnTo>
                <a:lnTo>
                  <a:pt x="49324" y="487057"/>
                </a:lnTo>
                <a:lnTo>
                  <a:pt x="50838" y="469793"/>
                </a:lnTo>
                <a:lnTo>
                  <a:pt x="63706" y="388722"/>
                </a:lnTo>
                <a:lnTo>
                  <a:pt x="79474" y="293461"/>
                </a:lnTo>
                <a:lnTo>
                  <a:pt x="90576" y="201602"/>
                </a:lnTo>
                <a:lnTo>
                  <a:pt x="97009" y="106340"/>
                </a:lnTo>
                <a:lnTo>
                  <a:pt x="93982" y="47769"/>
                </a:lnTo>
                <a:lnTo>
                  <a:pt x="89062" y="16024"/>
                </a:lnTo>
                <a:lnTo>
                  <a:pt x="73293" y="0"/>
                </a:lnTo>
                <a:close/>
              </a:path>
              <a:path w="162559" h="557530">
                <a:moveTo>
                  <a:pt x="146334" y="430029"/>
                </a:moveTo>
                <a:lnTo>
                  <a:pt x="117698" y="439578"/>
                </a:lnTo>
                <a:lnTo>
                  <a:pt x="103443" y="452226"/>
                </a:lnTo>
                <a:lnTo>
                  <a:pt x="84394" y="483971"/>
                </a:lnTo>
                <a:lnTo>
                  <a:pt x="57272" y="495076"/>
                </a:lnTo>
                <a:lnTo>
                  <a:pt x="110933" y="495076"/>
                </a:lnTo>
                <a:lnTo>
                  <a:pt x="127159" y="480898"/>
                </a:lnTo>
                <a:lnTo>
                  <a:pt x="162355" y="464861"/>
                </a:lnTo>
                <a:lnTo>
                  <a:pt x="157435" y="436505"/>
                </a:lnTo>
                <a:lnTo>
                  <a:pt x="146334" y="430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45536" y="2493803"/>
            <a:ext cx="199016" cy="616232"/>
          </a:xfrm>
          <a:custGeom>
            <a:avLst/>
            <a:gdLst/>
            <a:ahLst/>
            <a:cxnLst/>
            <a:rect l="l" t="t" r="r" b="b"/>
            <a:pathLst>
              <a:path w="170179" h="558800">
                <a:moveTo>
                  <a:pt x="28636" y="0"/>
                </a:moveTo>
                <a:lnTo>
                  <a:pt x="0" y="9561"/>
                </a:lnTo>
                <a:lnTo>
                  <a:pt x="116" y="44392"/>
                </a:lnTo>
                <a:lnTo>
                  <a:pt x="4541" y="102963"/>
                </a:lnTo>
                <a:lnTo>
                  <a:pt x="20562" y="176028"/>
                </a:lnTo>
                <a:lnTo>
                  <a:pt x="15642" y="253710"/>
                </a:lnTo>
                <a:lnTo>
                  <a:pt x="30150" y="348958"/>
                </a:lnTo>
                <a:lnTo>
                  <a:pt x="38097" y="418937"/>
                </a:lnTo>
                <a:lnTo>
                  <a:pt x="36331" y="472892"/>
                </a:lnTo>
                <a:lnTo>
                  <a:pt x="26743" y="498162"/>
                </a:lnTo>
                <a:lnTo>
                  <a:pt x="15642" y="531463"/>
                </a:lnTo>
                <a:lnTo>
                  <a:pt x="15642" y="542555"/>
                </a:lnTo>
                <a:lnTo>
                  <a:pt x="33177" y="556733"/>
                </a:lnTo>
                <a:lnTo>
                  <a:pt x="53866" y="558592"/>
                </a:lnTo>
                <a:lnTo>
                  <a:pt x="71401" y="549030"/>
                </a:lnTo>
                <a:lnTo>
                  <a:pt x="100037" y="512352"/>
                </a:lnTo>
                <a:lnTo>
                  <a:pt x="114484" y="496619"/>
                </a:lnTo>
                <a:lnTo>
                  <a:pt x="69887" y="496619"/>
                </a:lnTo>
                <a:lnTo>
                  <a:pt x="61813" y="488613"/>
                </a:lnTo>
                <a:lnTo>
                  <a:pt x="58786" y="471033"/>
                </a:lnTo>
                <a:lnTo>
                  <a:pt x="63327" y="390278"/>
                </a:lnTo>
                <a:lnTo>
                  <a:pt x="68373" y="290388"/>
                </a:lnTo>
                <a:lnTo>
                  <a:pt x="69887" y="198225"/>
                </a:lnTo>
                <a:lnTo>
                  <a:pt x="63327" y="102963"/>
                </a:lnTo>
                <a:lnTo>
                  <a:pt x="57272" y="44392"/>
                </a:lnTo>
                <a:lnTo>
                  <a:pt x="47684" y="11104"/>
                </a:lnTo>
                <a:lnTo>
                  <a:pt x="28636" y="0"/>
                </a:lnTo>
                <a:close/>
              </a:path>
              <a:path w="170179" h="558800">
                <a:moveTo>
                  <a:pt x="149362" y="418937"/>
                </a:moveTo>
                <a:lnTo>
                  <a:pt x="120726" y="433115"/>
                </a:lnTo>
                <a:lnTo>
                  <a:pt x="111138" y="445763"/>
                </a:lnTo>
                <a:lnTo>
                  <a:pt x="92089" y="480594"/>
                </a:lnTo>
                <a:lnTo>
                  <a:pt x="69887" y="496619"/>
                </a:lnTo>
                <a:lnTo>
                  <a:pt x="114484" y="496619"/>
                </a:lnTo>
                <a:lnTo>
                  <a:pt x="134855" y="474435"/>
                </a:lnTo>
                <a:lnTo>
                  <a:pt x="169924" y="453782"/>
                </a:lnTo>
                <a:lnTo>
                  <a:pt x="161977" y="426652"/>
                </a:lnTo>
                <a:lnTo>
                  <a:pt x="149362" y="418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34670" y="-33966"/>
            <a:ext cx="96240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spc="-6" dirty="0">
                <a:solidFill>
                  <a:srgbClr val="003366"/>
                </a:solidFill>
                <a:latin typeface="Arial"/>
                <a:cs typeface="Arial"/>
              </a:rPr>
              <a:t>Modalità </a:t>
            </a:r>
            <a:r>
              <a:rPr b="0" dirty="0">
                <a:solidFill>
                  <a:srgbClr val="003366"/>
                </a:solidFill>
                <a:latin typeface="Arial"/>
                <a:cs typeface="Arial"/>
              </a:rPr>
              <a:t>di </a:t>
            </a:r>
            <a:r>
              <a:rPr b="0" spc="-6" dirty="0">
                <a:solidFill>
                  <a:srgbClr val="003366"/>
                </a:solidFill>
                <a:latin typeface="Arial"/>
                <a:cs typeface="Arial"/>
              </a:rPr>
              <a:t>organizzazione del</a:t>
            </a:r>
            <a:r>
              <a:rPr b="0" spc="-3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0" spc="-6" dirty="0">
                <a:solidFill>
                  <a:srgbClr val="003366"/>
                </a:solidFill>
                <a:latin typeface="Arial"/>
                <a:cs typeface="Arial"/>
              </a:rPr>
              <a:t>lavoro</a:t>
            </a:r>
          </a:p>
        </p:txBody>
      </p:sp>
    </p:spTree>
    <p:extLst>
      <p:ext uri="{BB962C8B-B14F-4D97-AF65-F5344CB8AC3E}">
        <p14:creationId xmlns:p14="http://schemas.microsoft.com/office/powerpoint/2010/main" val="8556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118255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spc="-6" dirty="0">
                <a:latin typeface="Arial"/>
                <a:cs typeface="Arial"/>
              </a:rPr>
              <a:t>Cooperative learning:</a:t>
            </a:r>
            <a:r>
              <a:rPr b="0" spc="-74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caratteristiche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100" y="885825"/>
            <a:ext cx="10287000" cy="585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668" indent="-391180">
              <a:buClr>
                <a:srgbClr val="000000"/>
              </a:buClr>
              <a:buFont typeface="Wingdings"/>
              <a:buChar char=""/>
              <a:tabLst>
                <a:tab pos="404944" algn="l"/>
                <a:tab pos="405668" algn="l"/>
              </a:tabLst>
            </a:pP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interdipendenza positiva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tra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700" spc="6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membri</a:t>
            </a:r>
            <a:endParaRPr sz="2700" dirty="0">
              <a:latin typeface="Arial"/>
              <a:cs typeface="Arial"/>
            </a:endParaRPr>
          </a:p>
          <a:p>
            <a:pPr marL="405668" marR="5795">
              <a:lnSpc>
                <a:spcPct val="120100"/>
              </a:lnSpc>
              <a:spcBef>
                <a:spcPts val="599"/>
              </a:spcBef>
            </a:pP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I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membri del gruppo fanno </a:t>
            </a:r>
            <a:r>
              <a:rPr sz="2100" spc="-11" dirty="0">
                <a:solidFill>
                  <a:srgbClr val="800000"/>
                </a:solidFill>
                <a:latin typeface="Arial"/>
                <a:cs typeface="Arial"/>
              </a:rPr>
              <a:t>affidamento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gli uni sugli altri per raggiungere lo  scopo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405668" marR="1102548">
              <a:lnSpc>
                <a:spcPct val="120000"/>
              </a:lnSpc>
              <a:spcBef>
                <a:spcPts val="491"/>
              </a:spcBef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Se qualcuno nel gruppo non </a:t>
            </a: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fa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la propria parte, anche gli altri ne  subiscono le</a:t>
            </a:r>
            <a:r>
              <a:rPr sz="2100" spc="-4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conseguenze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405668" marR="2459365" algn="just">
              <a:lnSpc>
                <a:spcPct val="120000"/>
              </a:lnSpc>
              <a:spcBef>
                <a:spcPts val="495"/>
              </a:spcBef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Gli studenti si devono sentire responsabili del </a:t>
            </a:r>
            <a:r>
              <a:rPr sz="2100" spc="-6" dirty="0" err="1">
                <a:solidFill>
                  <a:srgbClr val="800000"/>
                </a:solidFill>
                <a:latin typeface="Arial"/>
                <a:cs typeface="Arial"/>
              </a:rPr>
              <a:t>loro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  </a:t>
            </a:r>
            <a:r>
              <a:rPr sz="2100" spc="-6" dirty="0" err="1" smtClean="0">
                <a:solidFill>
                  <a:srgbClr val="800000"/>
                </a:solidFill>
                <a:latin typeface="Arial"/>
                <a:cs typeface="Arial"/>
              </a:rPr>
              <a:t>personale</a:t>
            </a:r>
            <a:r>
              <a:rPr lang="it-IT" sz="2100" spc="-6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 err="1" smtClean="0">
                <a:solidFill>
                  <a:srgbClr val="800000"/>
                </a:solidFill>
                <a:latin typeface="Arial"/>
                <a:cs typeface="Arial"/>
              </a:rPr>
              <a:t>apprendimento</a:t>
            </a:r>
            <a:r>
              <a:rPr sz="2100" spc="-6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dell'apprendimento degli  altri membri del</a:t>
            </a:r>
            <a:r>
              <a:rPr sz="2100" spc="-1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gruppo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56409" lvl="1" indent="-254992">
              <a:buClr>
                <a:srgbClr val="000000"/>
              </a:buClr>
              <a:buFont typeface="Wingdings"/>
              <a:buChar char=""/>
              <a:tabLst>
                <a:tab pos="357133" algn="l"/>
              </a:tabLst>
            </a:pP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eterogeneità dei</a:t>
            </a:r>
            <a:r>
              <a:rPr sz="2700" spc="29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003300"/>
                </a:solidFill>
                <a:latin typeface="Arial"/>
                <a:cs typeface="Arial"/>
              </a:rPr>
              <a:t>partecipanti</a:t>
            </a:r>
            <a:endParaRPr sz="2700" dirty="0">
              <a:latin typeface="Arial"/>
              <a:cs typeface="Arial"/>
            </a:endParaRPr>
          </a:p>
          <a:p>
            <a:pPr marL="391180">
              <a:spcBef>
                <a:spcPts val="1095"/>
              </a:spcBef>
            </a:pP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(personale, competenze, abilità,</a:t>
            </a:r>
            <a:r>
              <a:rPr sz="2100" spc="4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risorse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)</a:t>
            </a:r>
            <a:endParaRPr sz="2100" dirty="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dirty="0">
              <a:latin typeface="Times New Roman"/>
              <a:cs typeface="Times New Roman"/>
            </a:endParaRPr>
          </a:p>
          <a:p>
            <a:pPr marL="356409" lvl="1" indent="-254992">
              <a:buClr>
                <a:srgbClr val="000000"/>
              </a:buClr>
              <a:buFont typeface="Wingdings"/>
              <a:buChar char=""/>
              <a:tabLst>
                <a:tab pos="357133" algn="l"/>
              </a:tabLst>
            </a:pP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leadership condivisa </a:t>
            </a: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tra i membri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(ruoli</a:t>
            </a:r>
            <a:r>
              <a:rPr sz="2700" spc="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diversi</a:t>
            </a:r>
            <a:r>
              <a:rPr sz="2700" spc="-6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sz="2700" dirty="0">
              <a:latin typeface="Arial"/>
              <a:cs typeface="Arial"/>
            </a:endParaRPr>
          </a:p>
          <a:p>
            <a:pPr marL="391180" marR="1565446">
              <a:lnSpc>
                <a:spcPct val="140000"/>
              </a:lnSpc>
              <a:spcBef>
                <a:spcPts val="108"/>
              </a:spcBef>
            </a:pP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tutti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i membri del gruppo assumono e sperimentano, a turno,  ruoli diversi per </a:t>
            </a: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far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funzionare il</a:t>
            </a:r>
            <a:r>
              <a:rPr sz="2100" spc="29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gruppo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4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666" y="1558087"/>
            <a:ext cx="9226770" cy="1800410"/>
          </a:xfrm>
          <a:prstGeom prst="rect">
            <a:avLst/>
          </a:prstGeom>
          <a:solidFill>
            <a:srgbClr val="F9EAAF"/>
          </a:solidFill>
        </p:spPr>
        <p:txBody>
          <a:bodyPr vert="horz" wrap="square" lIns="0" tIns="45638" rIns="0" bIns="0" rtlCol="0">
            <a:spAutoFit/>
          </a:bodyPr>
          <a:lstStyle/>
          <a:p>
            <a:pPr marL="104315">
              <a:spcBef>
                <a:spcPts val="359"/>
              </a:spcBef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Una buona organizzazione</a:t>
            </a:r>
            <a:r>
              <a:rPr sz="2100" spc="-1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spaziale:</a:t>
            </a:r>
            <a:endParaRPr sz="2100">
              <a:latin typeface="Arial"/>
              <a:cs typeface="Arial"/>
            </a:endParaRPr>
          </a:p>
          <a:p>
            <a:pPr marL="339023" indent="-234708">
              <a:spcBef>
                <a:spcPts val="1232"/>
              </a:spcBef>
              <a:buChar char="•"/>
              <a:tabLst>
                <a:tab pos="339747" algn="l"/>
              </a:tabLst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migliora le prestazioni del</a:t>
            </a:r>
            <a:r>
              <a:rPr sz="2100" spc="2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gruppo,</a:t>
            </a:r>
            <a:endParaRPr sz="2100">
              <a:latin typeface="Arial"/>
              <a:cs typeface="Arial"/>
            </a:endParaRPr>
          </a:p>
          <a:p>
            <a:pPr marL="267307" indent="-162992">
              <a:spcBef>
                <a:spcPts val="1232"/>
              </a:spcBef>
              <a:buChar char="•"/>
              <a:tabLst>
                <a:tab pos="268031" algn="l"/>
              </a:tabLst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agevola le relazioni e il funzionamento del</a:t>
            </a:r>
            <a:r>
              <a:rPr sz="2100" spc="9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gruppo,</a:t>
            </a:r>
            <a:endParaRPr sz="2100">
              <a:latin typeface="Arial"/>
              <a:cs typeface="Arial"/>
            </a:endParaRPr>
          </a:p>
          <a:p>
            <a:pPr marL="267307" indent="-162992">
              <a:spcBef>
                <a:spcPts val="1232"/>
              </a:spcBef>
              <a:buChar char="•"/>
              <a:tabLst>
                <a:tab pos="268031" algn="l"/>
              </a:tabLst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determina la qualità del processo di</a:t>
            </a:r>
            <a:r>
              <a:rPr sz="2100" spc="6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apprendimento.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132" y="3358497"/>
            <a:ext cx="6424951" cy="401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944" marR="642550" indent="-298456">
              <a:buFont typeface="Wingdings"/>
              <a:buChar char=""/>
              <a:tabLst>
                <a:tab pos="313669" algn="l"/>
              </a:tabLst>
            </a:pP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membri dovrebbero sedere </a:t>
            </a: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“faccia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a faccia e  ginocchio a</a:t>
            </a:r>
            <a:r>
              <a:rPr sz="2100" spc="-5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ginocchio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”.</a:t>
            </a:r>
            <a:endParaRPr sz="2100" dirty="0">
              <a:latin typeface="Arial"/>
              <a:cs typeface="Arial"/>
            </a:endParaRPr>
          </a:p>
          <a:p>
            <a:pPr marL="312944" marR="367275" indent="-298456">
              <a:spcBef>
                <a:spcPts val="1232"/>
              </a:spcBef>
              <a:buFont typeface="Wingdings"/>
              <a:buChar char=""/>
              <a:tabLst>
                <a:tab pos="313669" algn="l"/>
              </a:tabLst>
            </a:pPr>
            <a:r>
              <a:rPr sz="2100" dirty="0">
                <a:solidFill>
                  <a:srgbClr val="993300"/>
                </a:solidFill>
                <a:latin typeface="Arial"/>
                <a:cs typeface="Arial"/>
              </a:rPr>
              <a:t>I 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gruppi devono essere abbastanza distanziati in  modo da non interferire </a:t>
            </a:r>
            <a:r>
              <a:rPr sz="2100" dirty="0">
                <a:solidFill>
                  <a:srgbClr val="993300"/>
                </a:solidFill>
                <a:latin typeface="Arial"/>
                <a:cs typeface="Arial"/>
              </a:rPr>
              <a:t>tra 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loro e </a:t>
            </a:r>
            <a:r>
              <a:rPr sz="2100" spc="-11" dirty="0">
                <a:solidFill>
                  <a:srgbClr val="993300"/>
                </a:solidFill>
                <a:latin typeface="Arial"/>
                <a:cs typeface="Arial"/>
              </a:rPr>
              <a:t>da 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consentire  all’insegnante di raggiungere e monitorare  agevolmente </a:t>
            </a:r>
            <a:r>
              <a:rPr sz="2100" dirty="0">
                <a:solidFill>
                  <a:srgbClr val="993300"/>
                </a:solidFill>
                <a:latin typeface="Arial"/>
                <a:cs typeface="Arial"/>
              </a:rPr>
              <a:t>tutti 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i</a:t>
            </a:r>
            <a:r>
              <a:rPr sz="2100" spc="-57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gruppi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312944" marR="5795" indent="-298456">
              <a:spcBef>
                <a:spcPts val="1232"/>
              </a:spcBef>
              <a:buFont typeface="Wingdings"/>
              <a:buChar char=""/>
              <a:tabLst>
                <a:tab pos="313669" algn="l"/>
              </a:tabLst>
            </a:pP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Le aree destinate a ciascuna </a:t>
            </a: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attività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devono essere  definite e i materiali comuni</a:t>
            </a:r>
            <a:r>
              <a:rPr sz="2100" spc="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accessibili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312944" marR="18835" indent="-298456">
              <a:spcBef>
                <a:spcPts val="1232"/>
              </a:spcBef>
              <a:buFont typeface="Wingdings"/>
              <a:buChar char=""/>
              <a:tabLst>
                <a:tab pos="313669" algn="l"/>
              </a:tabLst>
            </a:pP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Prevedere schemi di movimento per spostarsi  rapidamente </a:t>
            </a:r>
            <a:r>
              <a:rPr sz="2100" dirty="0">
                <a:solidFill>
                  <a:srgbClr val="993300"/>
                </a:solidFill>
                <a:latin typeface="Arial"/>
                <a:cs typeface="Arial"/>
              </a:rPr>
              <a:t>tra: 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gruppo/gruppo </a:t>
            </a:r>
            <a:r>
              <a:rPr sz="2100" dirty="0">
                <a:solidFill>
                  <a:srgbClr val="993300"/>
                </a:solidFill>
                <a:latin typeface="Arial"/>
                <a:cs typeface="Arial"/>
              </a:rPr>
              <a:t>- 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gruppo/materiali </a:t>
            </a:r>
            <a:r>
              <a:rPr sz="2100" dirty="0">
                <a:solidFill>
                  <a:srgbClr val="993300"/>
                </a:solidFill>
                <a:latin typeface="Arial"/>
                <a:cs typeface="Arial"/>
              </a:rPr>
              <a:t>-  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insegnante/gruppi</a:t>
            </a:r>
            <a:r>
              <a:rPr sz="2100" spc="-6" dirty="0">
                <a:solidFill>
                  <a:srgbClr val="9933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100" y="59127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dirty="0">
                <a:solidFill>
                  <a:srgbClr val="003366"/>
                </a:solidFill>
                <a:latin typeface="Arial"/>
                <a:cs typeface="Arial"/>
              </a:rPr>
              <a:t>Il</a:t>
            </a:r>
            <a:r>
              <a:rPr b="0" spc="-9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0" spc="-6" dirty="0">
                <a:solidFill>
                  <a:srgbClr val="003366"/>
                </a:solidFill>
                <a:latin typeface="Arial"/>
                <a:cs typeface="Arial"/>
              </a:rPr>
              <a:t>setting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52001" y="885974"/>
            <a:ext cx="7247006" cy="414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700" spc="-6" dirty="0">
                <a:solidFill>
                  <a:srgbClr val="000066"/>
                </a:solidFill>
                <a:latin typeface="Arial"/>
                <a:cs typeface="Arial"/>
              </a:rPr>
              <a:t>“lo spazio simbolico dei </a:t>
            </a:r>
            <a:r>
              <a:rPr sz="2700" dirty="0">
                <a:solidFill>
                  <a:srgbClr val="000066"/>
                </a:solidFill>
                <a:latin typeface="Arial"/>
                <a:cs typeface="Arial"/>
              </a:rPr>
              <a:t>comportamenti</a:t>
            </a:r>
            <a:r>
              <a:rPr sz="2700" spc="5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00066"/>
                </a:solidFill>
                <a:latin typeface="Arial"/>
                <a:cs typeface="Arial"/>
              </a:rPr>
              <a:t>attesi”</a:t>
            </a:r>
            <a:endParaRPr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6652" y="966643"/>
            <a:ext cx="4340481" cy="3657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spc="-17" dirty="0">
                <a:solidFill>
                  <a:srgbClr val="003300"/>
                </a:solidFill>
                <a:latin typeface="Arial"/>
                <a:cs typeface="Arial"/>
              </a:rPr>
              <a:t>L’attività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del</a:t>
            </a:r>
            <a:r>
              <a:rPr sz="21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gruppo</a:t>
            </a:r>
            <a:endParaRPr sz="2100">
              <a:latin typeface="Arial"/>
              <a:cs typeface="Arial"/>
            </a:endParaRPr>
          </a:p>
          <a:p>
            <a:pPr marL="215874" marR="494771" indent="-201385">
              <a:spcBef>
                <a:spcPts val="1101"/>
              </a:spcBef>
              <a:buChar char="•"/>
              <a:tabLst>
                <a:tab pos="216598" algn="l"/>
              </a:tabLst>
            </a:pPr>
            <a:r>
              <a:rPr spc="-6" dirty="0">
                <a:solidFill>
                  <a:srgbClr val="003300"/>
                </a:solidFill>
                <a:latin typeface="Arial"/>
                <a:cs typeface="Arial"/>
              </a:rPr>
              <a:t>Realmente funzionale e non posta  come condizione</a:t>
            </a:r>
            <a:r>
              <a:rPr spc="-5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pc="-6" dirty="0">
                <a:solidFill>
                  <a:srgbClr val="003300"/>
                </a:solidFill>
                <a:latin typeface="Arial"/>
                <a:cs typeface="Arial"/>
              </a:rPr>
              <a:t>astratta.</a:t>
            </a:r>
            <a:endParaRPr>
              <a:latin typeface="Arial"/>
              <a:cs typeface="Arial"/>
            </a:endParaRPr>
          </a:p>
          <a:p>
            <a:pPr marL="215874" marR="160094" indent="-201385">
              <a:spcBef>
                <a:spcPts val="1095"/>
              </a:spcBef>
              <a:buChar char="•"/>
              <a:tabLst>
                <a:tab pos="216598" algn="l"/>
              </a:tabLst>
            </a:pPr>
            <a:r>
              <a:rPr spc="-6" dirty="0">
                <a:solidFill>
                  <a:srgbClr val="003300"/>
                </a:solidFill>
                <a:latin typeface="Arial"/>
                <a:cs typeface="Arial"/>
              </a:rPr>
              <a:t>Finalizzata a raggiungere un obiettivo  pratico e a promuovere le abilità  interpersonali:</a:t>
            </a:r>
            <a:endParaRPr>
              <a:latin typeface="Arial"/>
              <a:cs typeface="Arial"/>
            </a:endParaRPr>
          </a:p>
          <a:p>
            <a:pPr marL="215874" marR="320913" indent="-137638">
              <a:spcBef>
                <a:spcPts val="1095"/>
              </a:spcBef>
            </a:pPr>
            <a:r>
              <a:rPr spc="-6" dirty="0">
                <a:solidFill>
                  <a:srgbClr val="003300"/>
                </a:solidFill>
                <a:latin typeface="Arial"/>
                <a:cs typeface="Arial"/>
              </a:rPr>
              <a:t>- Realizzazione di un prodotto o di un  servizio,</a:t>
            </a:r>
            <a:endParaRPr>
              <a:latin typeface="Arial"/>
              <a:cs typeface="Arial"/>
            </a:endParaRPr>
          </a:p>
          <a:p>
            <a:pPr marL="215874" marR="5795" indent="-202110">
              <a:spcBef>
                <a:spcPts val="1095"/>
              </a:spcBef>
            </a:pPr>
            <a:r>
              <a:rPr spc="-6" dirty="0">
                <a:solidFill>
                  <a:srgbClr val="003300"/>
                </a:solidFill>
                <a:latin typeface="Arial"/>
                <a:cs typeface="Arial"/>
              </a:rPr>
              <a:t>- “Comprensione" di un concetto,  soluzione di un problema o esecuzione  di un</a:t>
            </a:r>
            <a:r>
              <a:rPr spc="-7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pc="-6" dirty="0">
                <a:solidFill>
                  <a:srgbClr val="003300"/>
                </a:solidFill>
                <a:latin typeface="Arial"/>
                <a:cs typeface="Arial"/>
              </a:rPr>
              <a:t>processo.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5952" y="5080834"/>
            <a:ext cx="6644017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La struttura del compito tra gruppi può</a:t>
            </a:r>
            <a:r>
              <a:rPr sz="2300" b="1" spc="-17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essere: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8657" y="5883197"/>
            <a:ext cx="2124571" cy="609230"/>
          </a:xfrm>
          <a:custGeom>
            <a:avLst/>
            <a:gdLst/>
            <a:ahLst/>
            <a:cxnLst/>
            <a:rect l="l" t="t" r="r" b="b"/>
            <a:pathLst>
              <a:path w="1816735" h="552450">
                <a:moveTo>
                  <a:pt x="908304" y="0"/>
                </a:moveTo>
                <a:lnTo>
                  <a:pt x="837319" y="829"/>
                </a:lnTo>
                <a:lnTo>
                  <a:pt x="767829" y="3277"/>
                </a:lnTo>
                <a:lnTo>
                  <a:pt x="700035" y="7282"/>
                </a:lnTo>
                <a:lnTo>
                  <a:pt x="634140" y="12783"/>
                </a:lnTo>
                <a:lnTo>
                  <a:pt x="570344" y="19719"/>
                </a:lnTo>
                <a:lnTo>
                  <a:pt x="508851" y="28028"/>
                </a:lnTo>
                <a:lnTo>
                  <a:pt x="449862" y="37650"/>
                </a:lnTo>
                <a:lnTo>
                  <a:pt x="393578" y="48524"/>
                </a:lnTo>
                <a:lnTo>
                  <a:pt x="340203" y="60587"/>
                </a:lnTo>
                <a:lnTo>
                  <a:pt x="289937" y="73779"/>
                </a:lnTo>
                <a:lnTo>
                  <a:pt x="242982" y="88039"/>
                </a:lnTo>
                <a:lnTo>
                  <a:pt x="199541" y="103306"/>
                </a:lnTo>
                <a:lnTo>
                  <a:pt x="159816" y="119518"/>
                </a:lnTo>
                <a:lnTo>
                  <a:pt x="124008" y="136614"/>
                </a:lnTo>
                <a:lnTo>
                  <a:pt x="64952" y="173214"/>
                </a:lnTo>
                <a:lnTo>
                  <a:pt x="23988" y="212617"/>
                </a:lnTo>
                <a:lnTo>
                  <a:pt x="2732" y="254334"/>
                </a:lnTo>
                <a:lnTo>
                  <a:pt x="0" y="275907"/>
                </a:lnTo>
                <a:lnTo>
                  <a:pt x="2732" y="297472"/>
                </a:lnTo>
                <a:lnTo>
                  <a:pt x="23988" y="339178"/>
                </a:lnTo>
                <a:lnTo>
                  <a:pt x="64952" y="378577"/>
                </a:lnTo>
                <a:lnTo>
                  <a:pt x="124008" y="415178"/>
                </a:lnTo>
                <a:lnTo>
                  <a:pt x="159816" y="432277"/>
                </a:lnTo>
                <a:lnTo>
                  <a:pt x="199541" y="448492"/>
                </a:lnTo>
                <a:lnTo>
                  <a:pt x="242982" y="463762"/>
                </a:lnTo>
                <a:lnTo>
                  <a:pt x="289937" y="478026"/>
                </a:lnTo>
                <a:lnTo>
                  <a:pt x="340203" y="491223"/>
                </a:lnTo>
                <a:lnTo>
                  <a:pt x="393578" y="503291"/>
                </a:lnTo>
                <a:lnTo>
                  <a:pt x="449862" y="514168"/>
                </a:lnTo>
                <a:lnTo>
                  <a:pt x="508851" y="523795"/>
                </a:lnTo>
                <a:lnTo>
                  <a:pt x="570344" y="532109"/>
                </a:lnTo>
                <a:lnTo>
                  <a:pt x="634140" y="539048"/>
                </a:lnTo>
                <a:lnTo>
                  <a:pt x="700035" y="544553"/>
                </a:lnTo>
                <a:lnTo>
                  <a:pt x="767829" y="548560"/>
                </a:lnTo>
                <a:lnTo>
                  <a:pt x="837319" y="551010"/>
                </a:lnTo>
                <a:lnTo>
                  <a:pt x="908304" y="551840"/>
                </a:lnTo>
                <a:lnTo>
                  <a:pt x="979305" y="551010"/>
                </a:lnTo>
                <a:lnTo>
                  <a:pt x="1048811" y="548560"/>
                </a:lnTo>
                <a:lnTo>
                  <a:pt x="1116619" y="544553"/>
                </a:lnTo>
                <a:lnTo>
                  <a:pt x="1182527" y="539048"/>
                </a:lnTo>
                <a:lnTo>
                  <a:pt x="1246333" y="532109"/>
                </a:lnTo>
                <a:lnTo>
                  <a:pt x="1307837" y="523795"/>
                </a:lnTo>
                <a:lnTo>
                  <a:pt x="1366835" y="514168"/>
                </a:lnTo>
                <a:lnTo>
                  <a:pt x="1423126" y="503291"/>
                </a:lnTo>
                <a:lnTo>
                  <a:pt x="1476508" y="491223"/>
                </a:lnTo>
                <a:lnTo>
                  <a:pt x="1526779" y="478026"/>
                </a:lnTo>
                <a:lnTo>
                  <a:pt x="1573738" y="463762"/>
                </a:lnTo>
                <a:lnTo>
                  <a:pt x="1617183" y="448492"/>
                </a:lnTo>
                <a:lnTo>
                  <a:pt x="1656911" y="432277"/>
                </a:lnTo>
                <a:lnTo>
                  <a:pt x="1692721" y="415178"/>
                </a:lnTo>
                <a:lnTo>
                  <a:pt x="1751781" y="378577"/>
                </a:lnTo>
                <a:lnTo>
                  <a:pt x="1792746" y="339178"/>
                </a:lnTo>
                <a:lnTo>
                  <a:pt x="1814002" y="297472"/>
                </a:lnTo>
                <a:lnTo>
                  <a:pt x="1816735" y="275907"/>
                </a:lnTo>
                <a:lnTo>
                  <a:pt x="1814002" y="254334"/>
                </a:lnTo>
                <a:lnTo>
                  <a:pt x="1792746" y="212617"/>
                </a:lnTo>
                <a:lnTo>
                  <a:pt x="1751781" y="173214"/>
                </a:lnTo>
                <a:lnTo>
                  <a:pt x="1692721" y="136614"/>
                </a:lnTo>
                <a:lnTo>
                  <a:pt x="1656911" y="119518"/>
                </a:lnTo>
                <a:lnTo>
                  <a:pt x="1617183" y="103306"/>
                </a:lnTo>
                <a:lnTo>
                  <a:pt x="1573738" y="88039"/>
                </a:lnTo>
                <a:lnTo>
                  <a:pt x="1526779" y="73779"/>
                </a:lnTo>
                <a:lnTo>
                  <a:pt x="1476508" y="60587"/>
                </a:lnTo>
                <a:lnTo>
                  <a:pt x="1423126" y="48524"/>
                </a:lnTo>
                <a:lnTo>
                  <a:pt x="1366835" y="37650"/>
                </a:lnTo>
                <a:lnTo>
                  <a:pt x="1307837" y="28028"/>
                </a:lnTo>
                <a:lnTo>
                  <a:pt x="1246333" y="19719"/>
                </a:lnTo>
                <a:lnTo>
                  <a:pt x="1182527" y="12783"/>
                </a:lnTo>
                <a:lnTo>
                  <a:pt x="1116619" y="7282"/>
                </a:lnTo>
                <a:lnTo>
                  <a:pt x="1048811" y="3277"/>
                </a:lnTo>
                <a:lnTo>
                  <a:pt x="979305" y="829"/>
                </a:lnTo>
                <a:lnTo>
                  <a:pt x="908304" y="0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8657" y="5883197"/>
            <a:ext cx="2124571" cy="609230"/>
          </a:xfrm>
          <a:custGeom>
            <a:avLst/>
            <a:gdLst/>
            <a:ahLst/>
            <a:cxnLst/>
            <a:rect l="l" t="t" r="r" b="b"/>
            <a:pathLst>
              <a:path w="1816735" h="552450">
                <a:moveTo>
                  <a:pt x="0" y="275907"/>
                </a:moveTo>
                <a:lnTo>
                  <a:pt x="10796" y="233217"/>
                </a:lnTo>
                <a:lnTo>
                  <a:pt x="42107" y="192596"/>
                </a:lnTo>
                <a:lnTo>
                  <a:pt x="92319" y="154533"/>
                </a:lnTo>
                <a:lnTo>
                  <a:pt x="159816" y="119518"/>
                </a:lnTo>
                <a:lnTo>
                  <a:pt x="199541" y="103306"/>
                </a:lnTo>
                <a:lnTo>
                  <a:pt x="242982" y="88039"/>
                </a:lnTo>
                <a:lnTo>
                  <a:pt x="289937" y="73779"/>
                </a:lnTo>
                <a:lnTo>
                  <a:pt x="340203" y="60587"/>
                </a:lnTo>
                <a:lnTo>
                  <a:pt x="393578" y="48524"/>
                </a:lnTo>
                <a:lnTo>
                  <a:pt x="449862" y="37650"/>
                </a:lnTo>
                <a:lnTo>
                  <a:pt x="508851" y="28028"/>
                </a:lnTo>
                <a:lnTo>
                  <a:pt x="570344" y="19719"/>
                </a:lnTo>
                <a:lnTo>
                  <a:pt x="634140" y="12783"/>
                </a:lnTo>
                <a:lnTo>
                  <a:pt x="700035" y="7282"/>
                </a:lnTo>
                <a:lnTo>
                  <a:pt x="767829" y="3277"/>
                </a:lnTo>
                <a:lnTo>
                  <a:pt x="837319" y="829"/>
                </a:lnTo>
                <a:lnTo>
                  <a:pt x="908304" y="0"/>
                </a:lnTo>
                <a:lnTo>
                  <a:pt x="979305" y="829"/>
                </a:lnTo>
                <a:lnTo>
                  <a:pt x="1048811" y="3277"/>
                </a:lnTo>
                <a:lnTo>
                  <a:pt x="1116619" y="7282"/>
                </a:lnTo>
                <a:lnTo>
                  <a:pt x="1182527" y="12783"/>
                </a:lnTo>
                <a:lnTo>
                  <a:pt x="1246333" y="19719"/>
                </a:lnTo>
                <a:lnTo>
                  <a:pt x="1307837" y="28028"/>
                </a:lnTo>
                <a:lnTo>
                  <a:pt x="1366835" y="37650"/>
                </a:lnTo>
                <a:lnTo>
                  <a:pt x="1423126" y="48524"/>
                </a:lnTo>
                <a:lnTo>
                  <a:pt x="1476508" y="60587"/>
                </a:lnTo>
                <a:lnTo>
                  <a:pt x="1526779" y="73779"/>
                </a:lnTo>
                <a:lnTo>
                  <a:pt x="1573738" y="88039"/>
                </a:lnTo>
                <a:lnTo>
                  <a:pt x="1617183" y="103306"/>
                </a:lnTo>
                <a:lnTo>
                  <a:pt x="1656911" y="119518"/>
                </a:lnTo>
                <a:lnTo>
                  <a:pt x="1692721" y="136614"/>
                </a:lnTo>
                <a:lnTo>
                  <a:pt x="1751781" y="173214"/>
                </a:lnTo>
                <a:lnTo>
                  <a:pt x="1792746" y="212617"/>
                </a:lnTo>
                <a:lnTo>
                  <a:pt x="1814002" y="254334"/>
                </a:lnTo>
                <a:lnTo>
                  <a:pt x="1816735" y="275907"/>
                </a:lnTo>
                <a:lnTo>
                  <a:pt x="1814002" y="297472"/>
                </a:lnTo>
                <a:lnTo>
                  <a:pt x="1792746" y="339178"/>
                </a:lnTo>
                <a:lnTo>
                  <a:pt x="1751781" y="378577"/>
                </a:lnTo>
                <a:lnTo>
                  <a:pt x="1692721" y="415178"/>
                </a:lnTo>
                <a:lnTo>
                  <a:pt x="1656911" y="432277"/>
                </a:lnTo>
                <a:lnTo>
                  <a:pt x="1617183" y="448492"/>
                </a:lnTo>
                <a:lnTo>
                  <a:pt x="1573738" y="463762"/>
                </a:lnTo>
                <a:lnTo>
                  <a:pt x="1526779" y="478026"/>
                </a:lnTo>
                <a:lnTo>
                  <a:pt x="1476508" y="491223"/>
                </a:lnTo>
                <a:lnTo>
                  <a:pt x="1423126" y="503291"/>
                </a:lnTo>
                <a:lnTo>
                  <a:pt x="1366835" y="514168"/>
                </a:lnTo>
                <a:lnTo>
                  <a:pt x="1307837" y="523795"/>
                </a:lnTo>
                <a:lnTo>
                  <a:pt x="1246333" y="532109"/>
                </a:lnTo>
                <a:lnTo>
                  <a:pt x="1182527" y="539048"/>
                </a:lnTo>
                <a:lnTo>
                  <a:pt x="1116619" y="544553"/>
                </a:lnTo>
                <a:lnTo>
                  <a:pt x="1048811" y="548560"/>
                </a:lnTo>
                <a:lnTo>
                  <a:pt x="979305" y="551010"/>
                </a:lnTo>
                <a:lnTo>
                  <a:pt x="908304" y="551840"/>
                </a:lnTo>
                <a:lnTo>
                  <a:pt x="837319" y="551010"/>
                </a:lnTo>
                <a:lnTo>
                  <a:pt x="767829" y="548560"/>
                </a:lnTo>
                <a:lnTo>
                  <a:pt x="700035" y="544553"/>
                </a:lnTo>
                <a:lnTo>
                  <a:pt x="634140" y="539048"/>
                </a:lnTo>
                <a:lnTo>
                  <a:pt x="570344" y="532109"/>
                </a:lnTo>
                <a:lnTo>
                  <a:pt x="508851" y="523795"/>
                </a:lnTo>
                <a:lnTo>
                  <a:pt x="449862" y="514168"/>
                </a:lnTo>
                <a:lnTo>
                  <a:pt x="393578" y="503291"/>
                </a:lnTo>
                <a:lnTo>
                  <a:pt x="340203" y="491223"/>
                </a:lnTo>
                <a:lnTo>
                  <a:pt x="289937" y="478026"/>
                </a:lnTo>
                <a:lnTo>
                  <a:pt x="242982" y="463762"/>
                </a:lnTo>
                <a:lnTo>
                  <a:pt x="199541" y="448492"/>
                </a:lnTo>
                <a:lnTo>
                  <a:pt x="159816" y="432277"/>
                </a:lnTo>
                <a:lnTo>
                  <a:pt x="124008" y="415178"/>
                </a:lnTo>
                <a:lnTo>
                  <a:pt x="64952" y="378577"/>
                </a:lnTo>
                <a:lnTo>
                  <a:pt x="23988" y="339178"/>
                </a:lnTo>
                <a:lnTo>
                  <a:pt x="2732" y="297472"/>
                </a:lnTo>
                <a:lnTo>
                  <a:pt x="0" y="275907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0595" y="5992200"/>
            <a:ext cx="1593614" cy="389347"/>
          </a:xfrm>
          <a:custGeom>
            <a:avLst/>
            <a:gdLst/>
            <a:ahLst/>
            <a:cxnLst/>
            <a:rect l="l" t="t" r="r" b="b"/>
            <a:pathLst>
              <a:path w="1362710" h="353060">
                <a:moveTo>
                  <a:pt x="0" y="352971"/>
                </a:moveTo>
                <a:lnTo>
                  <a:pt x="1362583" y="352971"/>
                </a:lnTo>
                <a:lnTo>
                  <a:pt x="1362583" y="0"/>
                </a:lnTo>
                <a:lnTo>
                  <a:pt x="0" y="0"/>
                </a:lnTo>
                <a:lnTo>
                  <a:pt x="0" y="352971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3865" y="6022718"/>
            <a:ext cx="140945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spc="-6" dirty="0">
                <a:solidFill>
                  <a:srgbClr val="DFDDD2"/>
                </a:solidFill>
                <a:latin typeface="Arial"/>
                <a:cs typeface="Arial"/>
              </a:rPr>
              <a:t>cooperativa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44332" y="6187461"/>
            <a:ext cx="2124571" cy="609230"/>
          </a:xfrm>
          <a:custGeom>
            <a:avLst/>
            <a:gdLst/>
            <a:ahLst/>
            <a:cxnLst/>
            <a:rect l="l" t="t" r="r" b="b"/>
            <a:pathLst>
              <a:path w="1816735" h="552450">
                <a:moveTo>
                  <a:pt x="908430" y="0"/>
                </a:moveTo>
                <a:lnTo>
                  <a:pt x="837429" y="830"/>
                </a:lnTo>
                <a:lnTo>
                  <a:pt x="767923" y="3279"/>
                </a:lnTo>
                <a:lnTo>
                  <a:pt x="700115" y="7287"/>
                </a:lnTo>
                <a:lnTo>
                  <a:pt x="634207" y="12791"/>
                </a:lnTo>
                <a:lnTo>
                  <a:pt x="570401" y="19731"/>
                </a:lnTo>
                <a:lnTo>
                  <a:pt x="508897" y="28045"/>
                </a:lnTo>
                <a:lnTo>
                  <a:pt x="449899" y="37671"/>
                </a:lnTo>
                <a:lnTo>
                  <a:pt x="393608" y="48549"/>
                </a:lnTo>
                <a:lnTo>
                  <a:pt x="340226" y="60617"/>
                </a:lnTo>
                <a:lnTo>
                  <a:pt x="289955" y="73814"/>
                </a:lnTo>
                <a:lnTo>
                  <a:pt x="242996" y="88078"/>
                </a:lnTo>
                <a:lnTo>
                  <a:pt x="199551" y="103348"/>
                </a:lnTo>
                <a:lnTo>
                  <a:pt x="159823" y="119563"/>
                </a:lnTo>
                <a:lnTo>
                  <a:pt x="124013" y="136661"/>
                </a:lnTo>
                <a:lnTo>
                  <a:pt x="64953" y="173262"/>
                </a:lnTo>
                <a:lnTo>
                  <a:pt x="23988" y="212661"/>
                </a:lnTo>
                <a:lnTo>
                  <a:pt x="2732" y="254368"/>
                </a:lnTo>
                <a:lnTo>
                  <a:pt x="0" y="275932"/>
                </a:lnTo>
                <a:lnTo>
                  <a:pt x="2732" y="297497"/>
                </a:lnTo>
                <a:lnTo>
                  <a:pt x="23988" y="339204"/>
                </a:lnTo>
                <a:lnTo>
                  <a:pt x="64953" y="378604"/>
                </a:lnTo>
                <a:lnTo>
                  <a:pt x="124013" y="415207"/>
                </a:lnTo>
                <a:lnTo>
                  <a:pt x="159823" y="432306"/>
                </a:lnTo>
                <a:lnTo>
                  <a:pt x="199551" y="448522"/>
                </a:lnTo>
                <a:lnTo>
                  <a:pt x="242996" y="463793"/>
                </a:lnTo>
                <a:lnTo>
                  <a:pt x="289955" y="478058"/>
                </a:lnTo>
                <a:lnTo>
                  <a:pt x="340226" y="491256"/>
                </a:lnTo>
                <a:lnTo>
                  <a:pt x="393608" y="503324"/>
                </a:lnTo>
                <a:lnTo>
                  <a:pt x="449899" y="514203"/>
                </a:lnTo>
                <a:lnTo>
                  <a:pt x="508897" y="523830"/>
                </a:lnTo>
                <a:lnTo>
                  <a:pt x="570401" y="532145"/>
                </a:lnTo>
                <a:lnTo>
                  <a:pt x="634207" y="539085"/>
                </a:lnTo>
                <a:lnTo>
                  <a:pt x="700115" y="544590"/>
                </a:lnTo>
                <a:lnTo>
                  <a:pt x="767923" y="548598"/>
                </a:lnTo>
                <a:lnTo>
                  <a:pt x="837429" y="551048"/>
                </a:lnTo>
                <a:lnTo>
                  <a:pt x="908430" y="551878"/>
                </a:lnTo>
                <a:lnTo>
                  <a:pt x="979415" y="551048"/>
                </a:lnTo>
                <a:lnTo>
                  <a:pt x="1048905" y="548598"/>
                </a:lnTo>
                <a:lnTo>
                  <a:pt x="1116699" y="544590"/>
                </a:lnTo>
                <a:lnTo>
                  <a:pt x="1182594" y="539085"/>
                </a:lnTo>
                <a:lnTo>
                  <a:pt x="1246390" y="532145"/>
                </a:lnTo>
                <a:lnTo>
                  <a:pt x="1307883" y="523830"/>
                </a:lnTo>
                <a:lnTo>
                  <a:pt x="1366872" y="514203"/>
                </a:lnTo>
                <a:lnTo>
                  <a:pt x="1423156" y="503324"/>
                </a:lnTo>
                <a:lnTo>
                  <a:pt x="1476531" y="491256"/>
                </a:lnTo>
                <a:lnTo>
                  <a:pt x="1526797" y="478058"/>
                </a:lnTo>
                <a:lnTo>
                  <a:pt x="1573752" y="463793"/>
                </a:lnTo>
                <a:lnTo>
                  <a:pt x="1617193" y="448522"/>
                </a:lnTo>
                <a:lnTo>
                  <a:pt x="1656918" y="432306"/>
                </a:lnTo>
                <a:lnTo>
                  <a:pt x="1692726" y="415207"/>
                </a:lnTo>
                <a:lnTo>
                  <a:pt x="1751782" y="378604"/>
                </a:lnTo>
                <a:lnTo>
                  <a:pt x="1792746" y="339204"/>
                </a:lnTo>
                <a:lnTo>
                  <a:pt x="1814002" y="297497"/>
                </a:lnTo>
                <a:lnTo>
                  <a:pt x="1816735" y="275932"/>
                </a:lnTo>
                <a:lnTo>
                  <a:pt x="1814002" y="254368"/>
                </a:lnTo>
                <a:lnTo>
                  <a:pt x="1792746" y="212661"/>
                </a:lnTo>
                <a:lnTo>
                  <a:pt x="1751782" y="173262"/>
                </a:lnTo>
                <a:lnTo>
                  <a:pt x="1692726" y="136661"/>
                </a:lnTo>
                <a:lnTo>
                  <a:pt x="1656918" y="119563"/>
                </a:lnTo>
                <a:lnTo>
                  <a:pt x="1617193" y="103348"/>
                </a:lnTo>
                <a:lnTo>
                  <a:pt x="1573752" y="88078"/>
                </a:lnTo>
                <a:lnTo>
                  <a:pt x="1526797" y="73814"/>
                </a:lnTo>
                <a:lnTo>
                  <a:pt x="1476531" y="60617"/>
                </a:lnTo>
                <a:lnTo>
                  <a:pt x="1423156" y="48549"/>
                </a:lnTo>
                <a:lnTo>
                  <a:pt x="1366872" y="37671"/>
                </a:lnTo>
                <a:lnTo>
                  <a:pt x="1307883" y="28045"/>
                </a:lnTo>
                <a:lnTo>
                  <a:pt x="1246390" y="19731"/>
                </a:lnTo>
                <a:lnTo>
                  <a:pt x="1182594" y="12791"/>
                </a:lnTo>
                <a:lnTo>
                  <a:pt x="1116699" y="7287"/>
                </a:lnTo>
                <a:lnTo>
                  <a:pt x="1048905" y="3279"/>
                </a:lnTo>
                <a:lnTo>
                  <a:pt x="979415" y="830"/>
                </a:lnTo>
                <a:lnTo>
                  <a:pt x="908430" y="0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4332" y="6187461"/>
            <a:ext cx="2124571" cy="609230"/>
          </a:xfrm>
          <a:custGeom>
            <a:avLst/>
            <a:gdLst/>
            <a:ahLst/>
            <a:cxnLst/>
            <a:rect l="l" t="t" r="r" b="b"/>
            <a:pathLst>
              <a:path w="1816735" h="552450">
                <a:moveTo>
                  <a:pt x="0" y="275932"/>
                </a:moveTo>
                <a:lnTo>
                  <a:pt x="10796" y="233257"/>
                </a:lnTo>
                <a:lnTo>
                  <a:pt x="42108" y="192643"/>
                </a:lnTo>
                <a:lnTo>
                  <a:pt x="92322" y="154581"/>
                </a:lnTo>
                <a:lnTo>
                  <a:pt x="159823" y="119563"/>
                </a:lnTo>
                <a:lnTo>
                  <a:pt x="199551" y="103348"/>
                </a:lnTo>
                <a:lnTo>
                  <a:pt x="242996" y="88078"/>
                </a:lnTo>
                <a:lnTo>
                  <a:pt x="289955" y="73814"/>
                </a:lnTo>
                <a:lnTo>
                  <a:pt x="340226" y="60617"/>
                </a:lnTo>
                <a:lnTo>
                  <a:pt x="393608" y="48549"/>
                </a:lnTo>
                <a:lnTo>
                  <a:pt x="449899" y="37671"/>
                </a:lnTo>
                <a:lnTo>
                  <a:pt x="508897" y="28045"/>
                </a:lnTo>
                <a:lnTo>
                  <a:pt x="570401" y="19731"/>
                </a:lnTo>
                <a:lnTo>
                  <a:pt x="634207" y="12791"/>
                </a:lnTo>
                <a:lnTo>
                  <a:pt x="700115" y="7287"/>
                </a:lnTo>
                <a:lnTo>
                  <a:pt x="767923" y="3279"/>
                </a:lnTo>
                <a:lnTo>
                  <a:pt x="837429" y="830"/>
                </a:lnTo>
                <a:lnTo>
                  <a:pt x="908430" y="0"/>
                </a:lnTo>
                <a:lnTo>
                  <a:pt x="979415" y="830"/>
                </a:lnTo>
                <a:lnTo>
                  <a:pt x="1048905" y="3279"/>
                </a:lnTo>
                <a:lnTo>
                  <a:pt x="1116699" y="7287"/>
                </a:lnTo>
                <a:lnTo>
                  <a:pt x="1182594" y="12791"/>
                </a:lnTo>
                <a:lnTo>
                  <a:pt x="1246390" y="19731"/>
                </a:lnTo>
                <a:lnTo>
                  <a:pt x="1307883" y="28045"/>
                </a:lnTo>
                <a:lnTo>
                  <a:pt x="1366872" y="37671"/>
                </a:lnTo>
                <a:lnTo>
                  <a:pt x="1423156" y="48549"/>
                </a:lnTo>
                <a:lnTo>
                  <a:pt x="1476531" y="60617"/>
                </a:lnTo>
                <a:lnTo>
                  <a:pt x="1526797" y="73814"/>
                </a:lnTo>
                <a:lnTo>
                  <a:pt x="1573752" y="88078"/>
                </a:lnTo>
                <a:lnTo>
                  <a:pt x="1617193" y="103348"/>
                </a:lnTo>
                <a:lnTo>
                  <a:pt x="1656918" y="119563"/>
                </a:lnTo>
                <a:lnTo>
                  <a:pt x="1692726" y="136661"/>
                </a:lnTo>
                <a:lnTo>
                  <a:pt x="1751782" y="173262"/>
                </a:lnTo>
                <a:lnTo>
                  <a:pt x="1792746" y="212661"/>
                </a:lnTo>
                <a:lnTo>
                  <a:pt x="1814002" y="254368"/>
                </a:lnTo>
                <a:lnTo>
                  <a:pt x="1816735" y="275932"/>
                </a:lnTo>
                <a:lnTo>
                  <a:pt x="1814002" y="297497"/>
                </a:lnTo>
                <a:lnTo>
                  <a:pt x="1792746" y="339204"/>
                </a:lnTo>
                <a:lnTo>
                  <a:pt x="1751782" y="378604"/>
                </a:lnTo>
                <a:lnTo>
                  <a:pt x="1692726" y="415207"/>
                </a:lnTo>
                <a:lnTo>
                  <a:pt x="1656918" y="432306"/>
                </a:lnTo>
                <a:lnTo>
                  <a:pt x="1617193" y="448522"/>
                </a:lnTo>
                <a:lnTo>
                  <a:pt x="1573752" y="463793"/>
                </a:lnTo>
                <a:lnTo>
                  <a:pt x="1526797" y="478058"/>
                </a:lnTo>
                <a:lnTo>
                  <a:pt x="1476531" y="491256"/>
                </a:lnTo>
                <a:lnTo>
                  <a:pt x="1423156" y="503324"/>
                </a:lnTo>
                <a:lnTo>
                  <a:pt x="1366872" y="514203"/>
                </a:lnTo>
                <a:lnTo>
                  <a:pt x="1307883" y="523830"/>
                </a:lnTo>
                <a:lnTo>
                  <a:pt x="1246390" y="532145"/>
                </a:lnTo>
                <a:lnTo>
                  <a:pt x="1182594" y="539085"/>
                </a:lnTo>
                <a:lnTo>
                  <a:pt x="1116699" y="544590"/>
                </a:lnTo>
                <a:lnTo>
                  <a:pt x="1048905" y="548598"/>
                </a:lnTo>
                <a:lnTo>
                  <a:pt x="979415" y="551048"/>
                </a:lnTo>
                <a:lnTo>
                  <a:pt x="908430" y="551878"/>
                </a:lnTo>
                <a:lnTo>
                  <a:pt x="837429" y="551048"/>
                </a:lnTo>
                <a:lnTo>
                  <a:pt x="767923" y="548598"/>
                </a:lnTo>
                <a:lnTo>
                  <a:pt x="700115" y="544590"/>
                </a:lnTo>
                <a:lnTo>
                  <a:pt x="634207" y="539085"/>
                </a:lnTo>
                <a:lnTo>
                  <a:pt x="570401" y="532145"/>
                </a:lnTo>
                <a:lnTo>
                  <a:pt x="508897" y="523830"/>
                </a:lnTo>
                <a:lnTo>
                  <a:pt x="449899" y="514203"/>
                </a:lnTo>
                <a:lnTo>
                  <a:pt x="393608" y="503324"/>
                </a:lnTo>
                <a:lnTo>
                  <a:pt x="340226" y="491256"/>
                </a:lnTo>
                <a:lnTo>
                  <a:pt x="289955" y="478058"/>
                </a:lnTo>
                <a:lnTo>
                  <a:pt x="242996" y="463793"/>
                </a:lnTo>
                <a:lnTo>
                  <a:pt x="199551" y="448522"/>
                </a:lnTo>
                <a:lnTo>
                  <a:pt x="159823" y="432306"/>
                </a:lnTo>
                <a:lnTo>
                  <a:pt x="124013" y="415207"/>
                </a:lnTo>
                <a:lnTo>
                  <a:pt x="64953" y="378604"/>
                </a:lnTo>
                <a:lnTo>
                  <a:pt x="23988" y="339204"/>
                </a:lnTo>
                <a:lnTo>
                  <a:pt x="2732" y="297497"/>
                </a:lnTo>
                <a:lnTo>
                  <a:pt x="0" y="275932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4142" y="6297767"/>
            <a:ext cx="1563910" cy="388646"/>
          </a:xfrm>
          <a:custGeom>
            <a:avLst/>
            <a:gdLst/>
            <a:ahLst/>
            <a:cxnLst/>
            <a:rect l="l" t="t" r="r" b="b"/>
            <a:pathLst>
              <a:path w="1337310" h="352425">
                <a:moveTo>
                  <a:pt x="0" y="351828"/>
                </a:moveTo>
                <a:lnTo>
                  <a:pt x="1336802" y="351828"/>
                </a:lnTo>
                <a:lnTo>
                  <a:pt x="1336802" y="0"/>
                </a:lnTo>
                <a:lnTo>
                  <a:pt x="0" y="0"/>
                </a:lnTo>
                <a:lnTo>
                  <a:pt x="0" y="351828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16077" y="6327921"/>
            <a:ext cx="138048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spc="-6" dirty="0">
                <a:solidFill>
                  <a:srgbClr val="DFDDD2"/>
                </a:solidFill>
                <a:latin typeface="Arial"/>
                <a:cs typeface="Arial"/>
              </a:rPr>
              <a:t>competitiva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7690" y="5883197"/>
            <a:ext cx="2124571" cy="609230"/>
          </a:xfrm>
          <a:custGeom>
            <a:avLst/>
            <a:gdLst/>
            <a:ahLst/>
            <a:cxnLst/>
            <a:rect l="l" t="t" r="r" b="b"/>
            <a:pathLst>
              <a:path w="1816734" h="552450">
                <a:moveTo>
                  <a:pt x="908431" y="0"/>
                </a:moveTo>
                <a:lnTo>
                  <a:pt x="837429" y="829"/>
                </a:lnTo>
                <a:lnTo>
                  <a:pt x="767923" y="3277"/>
                </a:lnTo>
                <a:lnTo>
                  <a:pt x="700115" y="7282"/>
                </a:lnTo>
                <a:lnTo>
                  <a:pt x="634207" y="12783"/>
                </a:lnTo>
                <a:lnTo>
                  <a:pt x="570401" y="19719"/>
                </a:lnTo>
                <a:lnTo>
                  <a:pt x="508897" y="28028"/>
                </a:lnTo>
                <a:lnTo>
                  <a:pt x="449899" y="37650"/>
                </a:lnTo>
                <a:lnTo>
                  <a:pt x="393608" y="48524"/>
                </a:lnTo>
                <a:lnTo>
                  <a:pt x="340226" y="60587"/>
                </a:lnTo>
                <a:lnTo>
                  <a:pt x="289955" y="73779"/>
                </a:lnTo>
                <a:lnTo>
                  <a:pt x="242996" y="88039"/>
                </a:lnTo>
                <a:lnTo>
                  <a:pt x="199551" y="103306"/>
                </a:lnTo>
                <a:lnTo>
                  <a:pt x="159823" y="119518"/>
                </a:lnTo>
                <a:lnTo>
                  <a:pt x="124013" y="136614"/>
                </a:lnTo>
                <a:lnTo>
                  <a:pt x="64953" y="173214"/>
                </a:lnTo>
                <a:lnTo>
                  <a:pt x="23988" y="212617"/>
                </a:lnTo>
                <a:lnTo>
                  <a:pt x="2732" y="254334"/>
                </a:lnTo>
                <a:lnTo>
                  <a:pt x="0" y="275907"/>
                </a:lnTo>
                <a:lnTo>
                  <a:pt x="2732" y="297472"/>
                </a:lnTo>
                <a:lnTo>
                  <a:pt x="23988" y="339178"/>
                </a:lnTo>
                <a:lnTo>
                  <a:pt x="64953" y="378577"/>
                </a:lnTo>
                <a:lnTo>
                  <a:pt x="124013" y="415178"/>
                </a:lnTo>
                <a:lnTo>
                  <a:pt x="159823" y="432277"/>
                </a:lnTo>
                <a:lnTo>
                  <a:pt x="199551" y="448492"/>
                </a:lnTo>
                <a:lnTo>
                  <a:pt x="242996" y="463762"/>
                </a:lnTo>
                <a:lnTo>
                  <a:pt x="289955" y="478026"/>
                </a:lnTo>
                <a:lnTo>
                  <a:pt x="340226" y="491223"/>
                </a:lnTo>
                <a:lnTo>
                  <a:pt x="393608" y="503291"/>
                </a:lnTo>
                <a:lnTo>
                  <a:pt x="449899" y="514168"/>
                </a:lnTo>
                <a:lnTo>
                  <a:pt x="508897" y="523795"/>
                </a:lnTo>
                <a:lnTo>
                  <a:pt x="570401" y="532109"/>
                </a:lnTo>
                <a:lnTo>
                  <a:pt x="634207" y="539048"/>
                </a:lnTo>
                <a:lnTo>
                  <a:pt x="700115" y="544553"/>
                </a:lnTo>
                <a:lnTo>
                  <a:pt x="767923" y="548560"/>
                </a:lnTo>
                <a:lnTo>
                  <a:pt x="837429" y="551010"/>
                </a:lnTo>
                <a:lnTo>
                  <a:pt x="908431" y="551840"/>
                </a:lnTo>
                <a:lnTo>
                  <a:pt x="979415" y="551010"/>
                </a:lnTo>
                <a:lnTo>
                  <a:pt x="1048905" y="548560"/>
                </a:lnTo>
                <a:lnTo>
                  <a:pt x="1116699" y="544553"/>
                </a:lnTo>
                <a:lnTo>
                  <a:pt x="1182594" y="539048"/>
                </a:lnTo>
                <a:lnTo>
                  <a:pt x="1246390" y="532109"/>
                </a:lnTo>
                <a:lnTo>
                  <a:pt x="1307883" y="523795"/>
                </a:lnTo>
                <a:lnTo>
                  <a:pt x="1366872" y="514168"/>
                </a:lnTo>
                <a:lnTo>
                  <a:pt x="1423156" y="503291"/>
                </a:lnTo>
                <a:lnTo>
                  <a:pt x="1476531" y="491223"/>
                </a:lnTo>
                <a:lnTo>
                  <a:pt x="1526797" y="478026"/>
                </a:lnTo>
                <a:lnTo>
                  <a:pt x="1573752" y="463762"/>
                </a:lnTo>
                <a:lnTo>
                  <a:pt x="1617193" y="448492"/>
                </a:lnTo>
                <a:lnTo>
                  <a:pt x="1656918" y="432277"/>
                </a:lnTo>
                <a:lnTo>
                  <a:pt x="1692726" y="415178"/>
                </a:lnTo>
                <a:lnTo>
                  <a:pt x="1751782" y="378577"/>
                </a:lnTo>
                <a:lnTo>
                  <a:pt x="1792746" y="339178"/>
                </a:lnTo>
                <a:lnTo>
                  <a:pt x="1814002" y="297472"/>
                </a:lnTo>
                <a:lnTo>
                  <a:pt x="1816735" y="275907"/>
                </a:lnTo>
                <a:lnTo>
                  <a:pt x="1814002" y="254334"/>
                </a:lnTo>
                <a:lnTo>
                  <a:pt x="1792746" y="212617"/>
                </a:lnTo>
                <a:lnTo>
                  <a:pt x="1751782" y="173214"/>
                </a:lnTo>
                <a:lnTo>
                  <a:pt x="1692726" y="136614"/>
                </a:lnTo>
                <a:lnTo>
                  <a:pt x="1656918" y="119518"/>
                </a:lnTo>
                <a:lnTo>
                  <a:pt x="1617193" y="103306"/>
                </a:lnTo>
                <a:lnTo>
                  <a:pt x="1573752" y="88039"/>
                </a:lnTo>
                <a:lnTo>
                  <a:pt x="1526797" y="73779"/>
                </a:lnTo>
                <a:lnTo>
                  <a:pt x="1476531" y="60587"/>
                </a:lnTo>
                <a:lnTo>
                  <a:pt x="1423156" y="48524"/>
                </a:lnTo>
                <a:lnTo>
                  <a:pt x="1366872" y="37650"/>
                </a:lnTo>
                <a:lnTo>
                  <a:pt x="1307883" y="28028"/>
                </a:lnTo>
                <a:lnTo>
                  <a:pt x="1246390" y="19719"/>
                </a:lnTo>
                <a:lnTo>
                  <a:pt x="1182594" y="12783"/>
                </a:lnTo>
                <a:lnTo>
                  <a:pt x="1116699" y="7282"/>
                </a:lnTo>
                <a:lnTo>
                  <a:pt x="1048905" y="3277"/>
                </a:lnTo>
                <a:lnTo>
                  <a:pt x="979415" y="829"/>
                </a:lnTo>
                <a:lnTo>
                  <a:pt x="908431" y="0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7690" y="5883197"/>
            <a:ext cx="2124571" cy="609230"/>
          </a:xfrm>
          <a:custGeom>
            <a:avLst/>
            <a:gdLst/>
            <a:ahLst/>
            <a:cxnLst/>
            <a:rect l="l" t="t" r="r" b="b"/>
            <a:pathLst>
              <a:path w="1816734" h="552450">
                <a:moveTo>
                  <a:pt x="0" y="275907"/>
                </a:moveTo>
                <a:lnTo>
                  <a:pt x="10796" y="233217"/>
                </a:lnTo>
                <a:lnTo>
                  <a:pt x="42108" y="192596"/>
                </a:lnTo>
                <a:lnTo>
                  <a:pt x="92322" y="154533"/>
                </a:lnTo>
                <a:lnTo>
                  <a:pt x="159823" y="119518"/>
                </a:lnTo>
                <a:lnTo>
                  <a:pt x="199551" y="103306"/>
                </a:lnTo>
                <a:lnTo>
                  <a:pt x="242996" y="88039"/>
                </a:lnTo>
                <a:lnTo>
                  <a:pt x="289955" y="73779"/>
                </a:lnTo>
                <a:lnTo>
                  <a:pt x="340226" y="60587"/>
                </a:lnTo>
                <a:lnTo>
                  <a:pt x="393608" y="48524"/>
                </a:lnTo>
                <a:lnTo>
                  <a:pt x="449899" y="37650"/>
                </a:lnTo>
                <a:lnTo>
                  <a:pt x="508897" y="28028"/>
                </a:lnTo>
                <a:lnTo>
                  <a:pt x="570401" y="19719"/>
                </a:lnTo>
                <a:lnTo>
                  <a:pt x="634207" y="12783"/>
                </a:lnTo>
                <a:lnTo>
                  <a:pt x="700115" y="7282"/>
                </a:lnTo>
                <a:lnTo>
                  <a:pt x="767923" y="3277"/>
                </a:lnTo>
                <a:lnTo>
                  <a:pt x="837429" y="829"/>
                </a:lnTo>
                <a:lnTo>
                  <a:pt x="908431" y="0"/>
                </a:lnTo>
                <a:lnTo>
                  <a:pt x="979415" y="829"/>
                </a:lnTo>
                <a:lnTo>
                  <a:pt x="1048905" y="3277"/>
                </a:lnTo>
                <a:lnTo>
                  <a:pt x="1116699" y="7282"/>
                </a:lnTo>
                <a:lnTo>
                  <a:pt x="1182594" y="12783"/>
                </a:lnTo>
                <a:lnTo>
                  <a:pt x="1246390" y="19719"/>
                </a:lnTo>
                <a:lnTo>
                  <a:pt x="1307883" y="28028"/>
                </a:lnTo>
                <a:lnTo>
                  <a:pt x="1366872" y="37650"/>
                </a:lnTo>
                <a:lnTo>
                  <a:pt x="1423156" y="48524"/>
                </a:lnTo>
                <a:lnTo>
                  <a:pt x="1476531" y="60587"/>
                </a:lnTo>
                <a:lnTo>
                  <a:pt x="1526797" y="73779"/>
                </a:lnTo>
                <a:lnTo>
                  <a:pt x="1573752" y="88039"/>
                </a:lnTo>
                <a:lnTo>
                  <a:pt x="1617193" y="103306"/>
                </a:lnTo>
                <a:lnTo>
                  <a:pt x="1656918" y="119518"/>
                </a:lnTo>
                <a:lnTo>
                  <a:pt x="1692726" y="136614"/>
                </a:lnTo>
                <a:lnTo>
                  <a:pt x="1751782" y="173214"/>
                </a:lnTo>
                <a:lnTo>
                  <a:pt x="1792746" y="212617"/>
                </a:lnTo>
                <a:lnTo>
                  <a:pt x="1814002" y="254334"/>
                </a:lnTo>
                <a:lnTo>
                  <a:pt x="1816735" y="275907"/>
                </a:lnTo>
                <a:lnTo>
                  <a:pt x="1814002" y="297472"/>
                </a:lnTo>
                <a:lnTo>
                  <a:pt x="1792746" y="339178"/>
                </a:lnTo>
                <a:lnTo>
                  <a:pt x="1751782" y="378577"/>
                </a:lnTo>
                <a:lnTo>
                  <a:pt x="1692726" y="415178"/>
                </a:lnTo>
                <a:lnTo>
                  <a:pt x="1656918" y="432277"/>
                </a:lnTo>
                <a:lnTo>
                  <a:pt x="1617193" y="448492"/>
                </a:lnTo>
                <a:lnTo>
                  <a:pt x="1573752" y="463762"/>
                </a:lnTo>
                <a:lnTo>
                  <a:pt x="1526797" y="478026"/>
                </a:lnTo>
                <a:lnTo>
                  <a:pt x="1476531" y="491223"/>
                </a:lnTo>
                <a:lnTo>
                  <a:pt x="1423156" y="503291"/>
                </a:lnTo>
                <a:lnTo>
                  <a:pt x="1366872" y="514168"/>
                </a:lnTo>
                <a:lnTo>
                  <a:pt x="1307883" y="523795"/>
                </a:lnTo>
                <a:lnTo>
                  <a:pt x="1246390" y="532109"/>
                </a:lnTo>
                <a:lnTo>
                  <a:pt x="1182594" y="539048"/>
                </a:lnTo>
                <a:lnTo>
                  <a:pt x="1116699" y="544553"/>
                </a:lnTo>
                <a:lnTo>
                  <a:pt x="1048905" y="548560"/>
                </a:lnTo>
                <a:lnTo>
                  <a:pt x="979415" y="551010"/>
                </a:lnTo>
                <a:lnTo>
                  <a:pt x="908431" y="551840"/>
                </a:lnTo>
                <a:lnTo>
                  <a:pt x="837429" y="551010"/>
                </a:lnTo>
                <a:lnTo>
                  <a:pt x="767923" y="548560"/>
                </a:lnTo>
                <a:lnTo>
                  <a:pt x="700115" y="544553"/>
                </a:lnTo>
                <a:lnTo>
                  <a:pt x="634207" y="539048"/>
                </a:lnTo>
                <a:lnTo>
                  <a:pt x="570401" y="532109"/>
                </a:lnTo>
                <a:lnTo>
                  <a:pt x="508897" y="523795"/>
                </a:lnTo>
                <a:lnTo>
                  <a:pt x="449899" y="514168"/>
                </a:lnTo>
                <a:lnTo>
                  <a:pt x="393608" y="503291"/>
                </a:lnTo>
                <a:lnTo>
                  <a:pt x="340226" y="491223"/>
                </a:lnTo>
                <a:lnTo>
                  <a:pt x="289955" y="478026"/>
                </a:lnTo>
                <a:lnTo>
                  <a:pt x="242996" y="463762"/>
                </a:lnTo>
                <a:lnTo>
                  <a:pt x="199551" y="448492"/>
                </a:lnTo>
                <a:lnTo>
                  <a:pt x="159823" y="432277"/>
                </a:lnTo>
                <a:lnTo>
                  <a:pt x="124013" y="415178"/>
                </a:lnTo>
                <a:lnTo>
                  <a:pt x="64953" y="378577"/>
                </a:lnTo>
                <a:lnTo>
                  <a:pt x="23988" y="339178"/>
                </a:lnTo>
                <a:lnTo>
                  <a:pt x="2732" y="297472"/>
                </a:lnTo>
                <a:lnTo>
                  <a:pt x="0" y="275907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2101" y="5992200"/>
            <a:ext cx="1739163" cy="389347"/>
          </a:xfrm>
          <a:custGeom>
            <a:avLst/>
            <a:gdLst/>
            <a:ahLst/>
            <a:cxnLst/>
            <a:rect l="l" t="t" r="r" b="b"/>
            <a:pathLst>
              <a:path w="1487170" h="353060">
                <a:moveTo>
                  <a:pt x="0" y="352971"/>
                </a:moveTo>
                <a:lnTo>
                  <a:pt x="1486915" y="352971"/>
                </a:lnTo>
                <a:lnTo>
                  <a:pt x="1486915" y="0"/>
                </a:lnTo>
                <a:lnTo>
                  <a:pt x="0" y="0"/>
                </a:lnTo>
                <a:lnTo>
                  <a:pt x="0" y="352971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15668" y="6022718"/>
            <a:ext cx="155425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spc="-6" dirty="0">
                <a:solidFill>
                  <a:srgbClr val="DFDDD2"/>
                </a:solidFill>
                <a:latin typeface="Arial"/>
                <a:cs typeface="Arial"/>
              </a:rPr>
              <a:t>i</a:t>
            </a:r>
            <a:r>
              <a:rPr sz="2100" spc="-17" dirty="0">
                <a:solidFill>
                  <a:srgbClr val="DFDDD2"/>
                </a:solidFill>
                <a:latin typeface="Arial"/>
                <a:cs typeface="Arial"/>
              </a:rPr>
              <a:t>n</a:t>
            </a:r>
            <a:r>
              <a:rPr sz="2100" spc="-6" dirty="0">
                <a:solidFill>
                  <a:srgbClr val="DFDDD2"/>
                </a:solidFill>
                <a:latin typeface="Arial"/>
                <a:cs typeface="Arial"/>
              </a:rPr>
              <a:t>d</a:t>
            </a:r>
            <a:r>
              <a:rPr sz="2100" spc="-17" dirty="0">
                <a:solidFill>
                  <a:srgbClr val="DFDDD2"/>
                </a:solidFill>
                <a:latin typeface="Arial"/>
                <a:cs typeface="Arial"/>
              </a:rPr>
              <a:t>i</a:t>
            </a:r>
            <a:r>
              <a:rPr sz="2100" spc="-6" dirty="0">
                <a:solidFill>
                  <a:srgbClr val="DFDDD2"/>
                </a:solidFill>
                <a:latin typeface="Arial"/>
                <a:cs typeface="Arial"/>
              </a:rPr>
              <a:t>p</a:t>
            </a:r>
            <a:r>
              <a:rPr sz="2100" spc="-17" dirty="0">
                <a:solidFill>
                  <a:srgbClr val="DFDDD2"/>
                </a:solidFill>
                <a:latin typeface="Arial"/>
                <a:cs typeface="Arial"/>
              </a:rPr>
              <a:t>e</a:t>
            </a:r>
            <a:r>
              <a:rPr sz="2100" spc="-6" dirty="0">
                <a:solidFill>
                  <a:srgbClr val="DFDDD2"/>
                </a:solidFill>
                <a:latin typeface="Arial"/>
                <a:cs typeface="Arial"/>
              </a:rPr>
              <a:t>n</a:t>
            </a:r>
            <a:r>
              <a:rPr sz="2100" spc="-17" dirty="0">
                <a:solidFill>
                  <a:srgbClr val="DFDDD2"/>
                </a:solidFill>
                <a:latin typeface="Arial"/>
                <a:cs typeface="Arial"/>
              </a:rPr>
              <a:t>d</a:t>
            </a:r>
            <a:r>
              <a:rPr sz="2100" spc="-6" dirty="0">
                <a:solidFill>
                  <a:srgbClr val="DFDDD2"/>
                </a:solidFill>
                <a:latin typeface="Arial"/>
                <a:cs typeface="Arial"/>
              </a:rPr>
              <a:t>e</a:t>
            </a:r>
            <a:r>
              <a:rPr sz="2100" spc="-17" dirty="0">
                <a:solidFill>
                  <a:srgbClr val="DFDDD2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DFDDD2"/>
                </a:solidFill>
                <a:latin typeface="Arial"/>
                <a:cs typeface="Arial"/>
              </a:rPr>
              <a:t>te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5851" y="5695666"/>
            <a:ext cx="1598812" cy="515393"/>
          </a:xfrm>
          <a:custGeom>
            <a:avLst/>
            <a:gdLst/>
            <a:ahLst/>
            <a:cxnLst/>
            <a:rect l="l" t="t" r="r" b="b"/>
            <a:pathLst>
              <a:path w="1367154" h="467360">
                <a:moveTo>
                  <a:pt x="101345" y="346455"/>
                </a:moveTo>
                <a:lnTo>
                  <a:pt x="0" y="445960"/>
                </a:lnTo>
                <a:lnTo>
                  <a:pt x="140334" y="467296"/>
                </a:lnTo>
                <a:lnTo>
                  <a:pt x="123555" y="415289"/>
                </a:lnTo>
                <a:lnTo>
                  <a:pt x="110236" y="415289"/>
                </a:lnTo>
                <a:lnTo>
                  <a:pt x="107314" y="406272"/>
                </a:lnTo>
                <a:lnTo>
                  <a:pt x="119386" y="402369"/>
                </a:lnTo>
                <a:lnTo>
                  <a:pt x="101345" y="346455"/>
                </a:lnTo>
                <a:close/>
              </a:path>
              <a:path w="1367154" h="467360">
                <a:moveTo>
                  <a:pt x="119386" y="402369"/>
                </a:moveTo>
                <a:lnTo>
                  <a:pt x="107314" y="406272"/>
                </a:lnTo>
                <a:lnTo>
                  <a:pt x="110236" y="415289"/>
                </a:lnTo>
                <a:lnTo>
                  <a:pt x="122296" y="411388"/>
                </a:lnTo>
                <a:lnTo>
                  <a:pt x="119386" y="402369"/>
                </a:lnTo>
                <a:close/>
              </a:path>
              <a:path w="1367154" h="467360">
                <a:moveTo>
                  <a:pt x="122296" y="411388"/>
                </a:moveTo>
                <a:lnTo>
                  <a:pt x="110236" y="415289"/>
                </a:lnTo>
                <a:lnTo>
                  <a:pt x="123555" y="415289"/>
                </a:lnTo>
                <a:lnTo>
                  <a:pt x="122296" y="411388"/>
                </a:lnTo>
                <a:close/>
              </a:path>
              <a:path w="1367154" h="467360">
                <a:moveTo>
                  <a:pt x="1363853" y="0"/>
                </a:moveTo>
                <a:lnTo>
                  <a:pt x="119386" y="402369"/>
                </a:lnTo>
                <a:lnTo>
                  <a:pt x="122296" y="411388"/>
                </a:lnTo>
                <a:lnTo>
                  <a:pt x="1366646" y="8889"/>
                </a:lnTo>
                <a:lnTo>
                  <a:pt x="1363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6246" y="5687823"/>
            <a:ext cx="148519" cy="487383"/>
          </a:xfrm>
          <a:custGeom>
            <a:avLst/>
            <a:gdLst/>
            <a:ahLst/>
            <a:cxnLst/>
            <a:rect l="l" t="t" r="r" b="b"/>
            <a:pathLst>
              <a:path w="127000" h="441960">
                <a:moveTo>
                  <a:pt x="58761" y="314529"/>
                </a:moveTo>
                <a:lnTo>
                  <a:pt x="0" y="314706"/>
                </a:lnTo>
                <a:lnTo>
                  <a:pt x="63880" y="441566"/>
                </a:lnTo>
                <a:lnTo>
                  <a:pt x="120574" y="327278"/>
                </a:lnTo>
                <a:lnTo>
                  <a:pt x="58800" y="327278"/>
                </a:lnTo>
                <a:lnTo>
                  <a:pt x="58761" y="314529"/>
                </a:lnTo>
                <a:close/>
              </a:path>
              <a:path w="127000" h="441960">
                <a:moveTo>
                  <a:pt x="68159" y="314501"/>
                </a:moveTo>
                <a:lnTo>
                  <a:pt x="58761" y="314529"/>
                </a:lnTo>
                <a:lnTo>
                  <a:pt x="58800" y="327278"/>
                </a:lnTo>
                <a:lnTo>
                  <a:pt x="68199" y="327278"/>
                </a:lnTo>
                <a:lnTo>
                  <a:pt x="68159" y="314501"/>
                </a:lnTo>
                <a:close/>
              </a:path>
              <a:path w="127000" h="441960">
                <a:moveTo>
                  <a:pt x="127000" y="314325"/>
                </a:moveTo>
                <a:lnTo>
                  <a:pt x="68159" y="314501"/>
                </a:lnTo>
                <a:lnTo>
                  <a:pt x="68199" y="327278"/>
                </a:lnTo>
                <a:lnTo>
                  <a:pt x="120574" y="327278"/>
                </a:lnTo>
                <a:lnTo>
                  <a:pt x="127000" y="314325"/>
                </a:lnTo>
                <a:close/>
              </a:path>
              <a:path w="127000" h="441960">
                <a:moveTo>
                  <a:pt x="67183" y="0"/>
                </a:moveTo>
                <a:lnTo>
                  <a:pt x="57785" y="126"/>
                </a:lnTo>
                <a:lnTo>
                  <a:pt x="58761" y="314529"/>
                </a:lnTo>
                <a:lnTo>
                  <a:pt x="68159" y="314501"/>
                </a:lnTo>
                <a:lnTo>
                  <a:pt x="67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7834" y="5682921"/>
            <a:ext cx="1823076" cy="521697"/>
          </a:xfrm>
          <a:custGeom>
            <a:avLst/>
            <a:gdLst/>
            <a:ahLst/>
            <a:cxnLst/>
            <a:rect l="l" t="t" r="r" b="b"/>
            <a:pathLst>
              <a:path w="1558925" h="473075">
                <a:moveTo>
                  <a:pt x="1435026" y="415876"/>
                </a:moveTo>
                <a:lnTo>
                  <a:pt x="1418971" y="472465"/>
                </a:lnTo>
                <a:lnTo>
                  <a:pt x="1558544" y="446011"/>
                </a:lnTo>
                <a:lnTo>
                  <a:pt x="1529337" y="419354"/>
                </a:lnTo>
                <a:lnTo>
                  <a:pt x="1447291" y="419354"/>
                </a:lnTo>
                <a:lnTo>
                  <a:pt x="1435026" y="415876"/>
                </a:lnTo>
                <a:close/>
              </a:path>
              <a:path w="1558925" h="473075">
                <a:moveTo>
                  <a:pt x="1437583" y="406864"/>
                </a:moveTo>
                <a:lnTo>
                  <a:pt x="1435026" y="415876"/>
                </a:lnTo>
                <a:lnTo>
                  <a:pt x="1447291" y="419354"/>
                </a:lnTo>
                <a:lnTo>
                  <a:pt x="1449832" y="410337"/>
                </a:lnTo>
                <a:lnTo>
                  <a:pt x="1437583" y="406864"/>
                </a:lnTo>
                <a:close/>
              </a:path>
              <a:path w="1558925" h="473075">
                <a:moveTo>
                  <a:pt x="1453641" y="350266"/>
                </a:moveTo>
                <a:lnTo>
                  <a:pt x="1437583" y="406864"/>
                </a:lnTo>
                <a:lnTo>
                  <a:pt x="1449832" y="410337"/>
                </a:lnTo>
                <a:lnTo>
                  <a:pt x="1447291" y="419354"/>
                </a:lnTo>
                <a:lnTo>
                  <a:pt x="1529337" y="419354"/>
                </a:lnTo>
                <a:lnTo>
                  <a:pt x="1453641" y="350266"/>
                </a:lnTo>
                <a:close/>
              </a:path>
              <a:path w="1558925" h="473075">
                <a:moveTo>
                  <a:pt x="2539" y="0"/>
                </a:moveTo>
                <a:lnTo>
                  <a:pt x="0" y="9017"/>
                </a:lnTo>
                <a:lnTo>
                  <a:pt x="1435026" y="415876"/>
                </a:lnTo>
                <a:lnTo>
                  <a:pt x="1437583" y="406864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61402" y="118255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dirty="0">
                <a:latin typeface="Arial"/>
                <a:cs typeface="Arial"/>
              </a:rPr>
              <a:t>Il</a:t>
            </a:r>
            <a:r>
              <a:rPr b="0" spc="-97" dirty="0">
                <a:latin typeface="Arial"/>
                <a:cs typeface="Arial"/>
              </a:rPr>
              <a:t> </a:t>
            </a:r>
            <a:r>
              <a:rPr b="0" spc="-6" dirty="0">
                <a:latin typeface="Arial"/>
                <a:cs typeface="Arial"/>
              </a:rPr>
              <a:t>compito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55131" y="960802"/>
            <a:ext cx="3067669" cy="549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>
              <a:buChar char="•"/>
              <a:tabLst>
                <a:tab pos="160819" algn="l"/>
              </a:tabLst>
            </a:pPr>
            <a:r>
              <a:rPr spc="-6" dirty="0">
                <a:solidFill>
                  <a:srgbClr val="800000"/>
                </a:solidFill>
                <a:latin typeface="Arial"/>
                <a:cs typeface="Arial"/>
              </a:rPr>
              <a:t>Le consegne non devono  poter essere eseguite</a:t>
            </a:r>
            <a:r>
              <a:rPr spc="-6" dirty="0">
                <a:solidFill>
                  <a:srgbClr val="800000"/>
                </a:solidFill>
                <a:latin typeface="Arial"/>
                <a:cs typeface="Arial"/>
              </a:rPr>
              <a:t> da soli</a:t>
            </a:r>
            <a:endParaRPr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7114" y="1800225"/>
            <a:ext cx="317163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>
              <a:buChar char="•"/>
              <a:tabLst>
                <a:tab pos="160819" algn="l"/>
              </a:tabLst>
            </a:pPr>
            <a:r>
              <a:rPr spc="-11" dirty="0">
                <a:solidFill>
                  <a:srgbClr val="800000"/>
                </a:solidFill>
                <a:latin typeface="Arial"/>
                <a:cs typeface="Arial"/>
              </a:rPr>
              <a:t>L’obiettivo </a:t>
            </a:r>
            <a:r>
              <a:rPr spc="-6" dirty="0">
                <a:solidFill>
                  <a:srgbClr val="800000"/>
                </a:solidFill>
                <a:latin typeface="Arial"/>
                <a:cs typeface="Arial"/>
              </a:rPr>
              <a:t>del gruppo deve  essere complesso e ampio, in  modo da richiedere molteplici  attività e</a:t>
            </a:r>
            <a:r>
              <a:rPr spc="-5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pc="-6" dirty="0">
                <a:solidFill>
                  <a:srgbClr val="800000"/>
                </a:solidFill>
                <a:latin typeface="Arial"/>
                <a:cs typeface="Arial"/>
              </a:rPr>
              <a:t>abilità</a:t>
            </a:r>
            <a:r>
              <a:rPr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5297" y="3275592"/>
            <a:ext cx="322658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>
              <a:buChar char="•"/>
              <a:tabLst>
                <a:tab pos="160819" algn="l"/>
              </a:tabLst>
            </a:pPr>
            <a:r>
              <a:rPr spc="-6" dirty="0">
                <a:solidFill>
                  <a:srgbClr val="800000"/>
                </a:solidFill>
                <a:latin typeface="Arial"/>
                <a:cs typeface="Arial"/>
              </a:rPr>
              <a:t>E’ bene che sia scritto, in  modo da permettere al gruppo  di confrontarsi e</a:t>
            </a:r>
            <a:r>
              <a:rPr spc="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pc="-6" dirty="0">
                <a:solidFill>
                  <a:srgbClr val="800000"/>
                </a:solidFill>
                <a:latin typeface="Arial"/>
                <a:cs typeface="Arial"/>
              </a:rPr>
              <a:t>negoziarlo</a:t>
            </a:r>
            <a:r>
              <a:rPr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8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588222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900" y="45063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37"/>
            <a:r>
              <a:rPr b="0" spc="-6" dirty="0">
                <a:latin typeface="Arial"/>
                <a:cs typeface="Arial"/>
              </a:rPr>
              <a:t>Materiali 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-91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strumenti</a:t>
            </a:r>
          </a:p>
        </p:txBody>
      </p:sp>
      <p:sp>
        <p:nvSpPr>
          <p:cNvPr id="5" name="object 5"/>
          <p:cNvSpPr/>
          <p:nvPr/>
        </p:nvSpPr>
        <p:spPr>
          <a:xfrm>
            <a:off x="7292397" y="1410921"/>
            <a:ext cx="77230" cy="71426"/>
          </a:xfrm>
          <a:custGeom>
            <a:avLst/>
            <a:gdLst/>
            <a:ahLst/>
            <a:cxnLst/>
            <a:rect l="l" t="t" r="r" b="b"/>
            <a:pathLst>
              <a:path w="66039" h="64769">
                <a:moveTo>
                  <a:pt x="32866" y="0"/>
                </a:moveTo>
                <a:lnTo>
                  <a:pt x="20048" y="2542"/>
                </a:lnTo>
                <a:lnTo>
                  <a:pt x="9604" y="9516"/>
                </a:lnTo>
                <a:lnTo>
                  <a:pt x="2574" y="19940"/>
                </a:lnTo>
                <a:lnTo>
                  <a:pt x="0" y="32834"/>
                </a:lnTo>
                <a:lnTo>
                  <a:pt x="2574" y="44919"/>
                </a:lnTo>
                <a:lnTo>
                  <a:pt x="9604" y="54978"/>
                </a:lnTo>
                <a:lnTo>
                  <a:pt x="20048" y="61860"/>
                </a:lnTo>
                <a:lnTo>
                  <a:pt x="32866" y="64410"/>
                </a:lnTo>
                <a:lnTo>
                  <a:pt x="45686" y="61860"/>
                </a:lnTo>
                <a:lnTo>
                  <a:pt x="56134" y="54978"/>
                </a:lnTo>
                <a:lnTo>
                  <a:pt x="63167" y="44919"/>
                </a:lnTo>
                <a:lnTo>
                  <a:pt x="65743" y="32834"/>
                </a:lnTo>
                <a:lnTo>
                  <a:pt x="63167" y="19940"/>
                </a:lnTo>
                <a:lnTo>
                  <a:pt x="56134" y="9516"/>
                </a:lnTo>
                <a:lnTo>
                  <a:pt x="45686" y="2542"/>
                </a:lnTo>
                <a:lnTo>
                  <a:pt x="32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6609" y="1156065"/>
            <a:ext cx="265849" cy="267501"/>
          </a:xfrm>
          <a:custGeom>
            <a:avLst/>
            <a:gdLst/>
            <a:ahLst/>
            <a:cxnLst/>
            <a:rect l="l" t="t" r="r" b="b"/>
            <a:pathLst>
              <a:path w="227329" h="242569">
                <a:moveTo>
                  <a:pt x="171359" y="58308"/>
                </a:moveTo>
                <a:lnTo>
                  <a:pt x="93650" y="58308"/>
                </a:lnTo>
                <a:lnTo>
                  <a:pt x="114225" y="65572"/>
                </a:lnTo>
                <a:lnTo>
                  <a:pt x="128890" y="80198"/>
                </a:lnTo>
                <a:lnTo>
                  <a:pt x="131254" y="113033"/>
                </a:lnTo>
                <a:lnTo>
                  <a:pt x="136223" y="148192"/>
                </a:lnTo>
                <a:lnTo>
                  <a:pt x="138587" y="181317"/>
                </a:lnTo>
                <a:lnTo>
                  <a:pt x="154434" y="211537"/>
                </a:lnTo>
                <a:lnTo>
                  <a:pt x="199370" y="241950"/>
                </a:lnTo>
                <a:lnTo>
                  <a:pt x="227278" y="204176"/>
                </a:lnTo>
                <a:lnTo>
                  <a:pt x="182341" y="171341"/>
                </a:lnTo>
                <a:lnTo>
                  <a:pt x="182341" y="157006"/>
                </a:lnTo>
                <a:lnTo>
                  <a:pt x="173827" y="128917"/>
                </a:lnTo>
                <a:lnTo>
                  <a:pt x="173827" y="75549"/>
                </a:lnTo>
                <a:lnTo>
                  <a:pt x="171359" y="58308"/>
                </a:lnTo>
                <a:close/>
              </a:path>
              <a:path w="227329" h="242569">
                <a:moveTo>
                  <a:pt x="91287" y="0"/>
                </a:moveTo>
                <a:lnTo>
                  <a:pt x="53450" y="7264"/>
                </a:lnTo>
                <a:lnTo>
                  <a:pt x="14665" y="35353"/>
                </a:lnTo>
                <a:lnTo>
                  <a:pt x="2605" y="72933"/>
                </a:lnTo>
                <a:lnTo>
                  <a:pt x="0" y="113033"/>
                </a:lnTo>
                <a:lnTo>
                  <a:pt x="14665" y="148192"/>
                </a:lnTo>
                <a:lnTo>
                  <a:pt x="37845" y="173956"/>
                </a:lnTo>
                <a:lnTo>
                  <a:pt x="63379" y="136182"/>
                </a:lnTo>
                <a:lnTo>
                  <a:pt x="47542" y="113033"/>
                </a:lnTo>
                <a:lnTo>
                  <a:pt x="47542" y="88721"/>
                </a:lnTo>
                <a:lnTo>
                  <a:pt x="70480" y="60923"/>
                </a:lnTo>
                <a:lnTo>
                  <a:pt x="93650" y="58308"/>
                </a:lnTo>
                <a:lnTo>
                  <a:pt x="171359" y="58308"/>
                </a:lnTo>
                <a:lnTo>
                  <a:pt x="169099" y="42520"/>
                </a:lnTo>
                <a:lnTo>
                  <a:pt x="138587" y="14625"/>
                </a:lnTo>
                <a:lnTo>
                  <a:pt x="114225" y="4939"/>
                </a:lnTo>
                <a:lnTo>
                  <a:pt x="91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7624" y="1248673"/>
            <a:ext cx="85399" cy="86132"/>
          </a:xfrm>
          <a:custGeom>
            <a:avLst/>
            <a:gdLst/>
            <a:ahLst/>
            <a:cxnLst/>
            <a:rect l="l" t="t" r="r" b="b"/>
            <a:pathLst>
              <a:path w="73025" h="78105">
                <a:moveTo>
                  <a:pt x="35162" y="0"/>
                </a:moveTo>
                <a:lnTo>
                  <a:pt x="29059" y="1259"/>
                </a:lnTo>
                <a:lnTo>
                  <a:pt x="24313" y="2421"/>
                </a:lnTo>
                <a:lnTo>
                  <a:pt x="18210" y="7167"/>
                </a:lnTo>
                <a:lnTo>
                  <a:pt x="14336" y="9685"/>
                </a:lnTo>
                <a:lnTo>
                  <a:pt x="8427" y="13269"/>
                </a:lnTo>
                <a:lnTo>
                  <a:pt x="5908" y="19371"/>
                </a:lnTo>
                <a:lnTo>
                  <a:pt x="2324" y="26732"/>
                </a:lnTo>
                <a:lnTo>
                  <a:pt x="1162" y="31478"/>
                </a:lnTo>
                <a:lnTo>
                  <a:pt x="0" y="37580"/>
                </a:lnTo>
                <a:lnTo>
                  <a:pt x="1162" y="44942"/>
                </a:lnTo>
                <a:lnTo>
                  <a:pt x="2324" y="51044"/>
                </a:lnTo>
                <a:lnTo>
                  <a:pt x="7264" y="57146"/>
                </a:lnTo>
                <a:lnTo>
                  <a:pt x="8427" y="61892"/>
                </a:lnTo>
                <a:lnTo>
                  <a:pt x="14336" y="66831"/>
                </a:lnTo>
                <a:lnTo>
                  <a:pt x="19373" y="71577"/>
                </a:lnTo>
                <a:lnTo>
                  <a:pt x="25475" y="74193"/>
                </a:lnTo>
                <a:lnTo>
                  <a:pt x="29059" y="76517"/>
                </a:lnTo>
                <a:lnTo>
                  <a:pt x="37584" y="77679"/>
                </a:lnTo>
                <a:lnTo>
                  <a:pt x="43686" y="76517"/>
                </a:lnTo>
                <a:lnTo>
                  <a:pt x="48433" y="75355"/>
                </a:lnTo>
                <a:lnTo>
                  <a:pt x="54632" y="70415"/>
                </a:lnTo>
                <a:lnTo>
                  <a:pt x="58119" y="67994"/>
                </a:lnTo>
                <a:lnTo>
                  <a:pt x="64319" y="64216"/>
                </a:lnTo>
                <a:lnTo>
                  <a:pt x="66644" y="58405"/>
                </a:lnTo>
                <a:lnTo>
                  <a:pt x="70422" y="51044"/>
                </a:lnTo>
                <a:lnTo>
                  <a:pt x="71584" y="46104"/>
                </a:lnTo>
                <a:lnTo>
                  <a:pt x="72843" y="39905"/>
                </a:lnTo>
                <a:lnTo>
                  <a:pt x="71584" y="32834"/>
                </a:lnTo>
                <a:lnTo>
                  <a:pt x="70422" y="26732"/>
                </a:lnTo>
                <a:lnTo>
                  <a:pt x="65481" y="20630"/>
                </a:lnTo>
                <a:lnTo>
                  <a:pt x="64319" y="15594"/>
                </a:lnTo>
                <a:lnTo>
                  <a:pt x="58119" y="10944"/>
                </a:lnTo>
                <a:lnTo>
                  <a:pt x="53373" y="5908"/>
                </a:lnTo>
                <a:lnTo>
                  <a:pt x="47270" y="3583"/>
                </a:lnTo>
                <a:lnTo>
                  <a:pt x="43686" y="1259"/>
                </a:lnTo>
                <a:lnTo>
                  <a:pt x="35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75623" y="972455"/>
            <a:ext cx="260652" cy="269602"/>
          </a:xfrm>
          <a:custGeom>
            <a:avLst/>
            <a:gdLst/>
            <a:ahLst/>
            <a:cxnLst/>
            <a:rect l="l" t="t" r="r" b="b"/>
            <a:pathLst>
              <a:path w="222884" h="244475">
                <a:moveTo>
                  <a:pt x="208169" y="44942"/>
                </a:moveTo>
                <a:lnTo>
                  <a:pt x="126507" y="44942"/>
                </a:lnTo>
                <a:lnTo>
                  <a:pt x="156826" y="63344"/>
                </a:lnTo>
                <a:lnTo>
                  <a:pt x="164188" y="85041"/>
                </a:lnTo>
                <a:lnTo>
                  <a:pt x="147140" y="123977"/>
                </a:lnTo>
                <a:lnTo>
                  <a:pt x="83983" y="143349"/>
                </a:lnTo>
                <a:lnTo>
                  <a:pt x="48723" y="153228"/>
                </a:lnTo>
                <a:lnTo>
                  <a:pt x="23247" y="171438"/>
                </a:lnTo>
                <a:lnTo>
                  <a:pt x="0" y="221223"/>
                </a:lnTo>
                <a:lnTo>
                  <a:pt x="42621" y="244372"/>
                </a:lnTo>
                <a:lnTo>
                  <a:pt x="65772" y="190809"/>
                </a:lnTo>
                <a:lnTo>
                  <a:pt x="81658" y="188388"/>
                </a:lnTo>
                <a:lnTo>
                  <a:pt x="105972" y="176184"/>
                </a:lnTo>
                <a:lnTo>
                  <a:pt x="131254" y="173762"/>
                </a:lnTo>
                <a:lnTo>
                  <a:pt x="192086" y="159137"/>
                </a:lnTo>
                <a:lnTo>
                  <a:pt x="212912" y="123977"/>
                </a:lnTo>
                <a:lnTo>
                  <a:pt x="220177" y="98504"/>
                </a:lnTo>
                <a:lnTo>
                  <a:pt x="222599" y="73030"/>
                </a:lnTo>
                <a:lnTo>
                  <a:pt x="208169" y="44942"/>
                </a:lnTo>
                <a:close/>
              </a:path>
              <a:path w="222884" h="244475">
                <a:moveTo>
                  <a:pt x="131254" y="0"/>
                </a:moveTo>
                <a:lnTo>
                  <a:pt x="88923" y="2421"/>
                </a:lnTo>
                <a:lnTo>
                  <a:pt x="60832" y="23149"/>
                </a:lnTo>
                <a:lnTo>
                  <a:pt x="40199" y="53368"/>
                </a:lnTo>
                <a:lnTo>
                  <a:pt x="81658" y="70415"/>
                </a:lnTo>
                <a:lnTo>
                  <a:pt x="98610" y="49881"/>
                </a:lnTo>
                <a:lnTo>
                  <a:pt x="126507" y="44942"/>
                </a:lnTo>
                <a:lnTo>
                  <a:pt x="208169" y="44942"/>
                </a:lnTo>
                <a:lnTo>
                  <a:pt x="204388" y="37580"/>
                </a:lnTo>
                <a:lnTo>
                  <a:pt x="173875" y="2421"/>
                </a:lnTo>
                <a:lnTo>
                  <a:pt x="131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3300" y="1647825"/>
            <a:ext cx="9136916" cy="487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3656087"/>
            <a:r>
              <a:rPr sz="2300" dirty="0">
                <a:solidFill>
                  <a:srgbClr val="000066"/>
                </a:solidFill>
                <a:latin typeface="Arial"/>
                <a:cs typeface="Arial"/>
              </a:rPr>
              <a:t>Le modalità di assegnazione e di uso</a:t>
            </a:r>
            <a:r>
              <a:rPr sz="2300" spc="-1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0066"/>
                </a:solidFill>
                <a:latin typeface="Arial"/>
                <a:cs typeface="Arial"/>
              </a:rPr>
              <a:t>dei  materiali possono influenzare la  collaborazione del</a:t>
            </a:r>
            <a:r>
              <a:rPr sz="2300" spc="-9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0066"/>
                </a:solidFill>
                <a:latin typeface="Arial"/>
                <a:cs typeface="Arial"/>
              </a:rPr>
              <a:t>gruppo</a:t>
            </a:r>
            <a:r>
              <a:rPr sz="23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spcBef>
                <a:spcPts val="34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226015" indent="-211527">
              <a:buClr>
                <a:srgbClr val="000000"/>
              </a:buClr>
              <a:buSzPct val="125000"/>
              <a:buChar char="•"/>
              <a:tabLst>
                <a:tab pos="306425" algn="l"/>
                <a:tab pos="307149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a ogni studente i materiali</a:t>
            </a:r>
            <a:r>
              <a:rPr sz="2300" spc="-1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completi</a:t>
            </a:r>
            <a:endParaRPr sz="2300" dirty="0">
              <a:latin typeface="Arial"/>
              <a:cs typeface="Arial"/>
            </a:endParaRPr>
          </a:p>
          <a:p>
            <a:pPr marL="306425" indent="-291935">
              <a:spcBef>
                <a:spcPts val="1369"/>
              </a:spcBef>
              <a:buSzPct val="125000"/>
              <a:buChar char="•"/>
              <a:tabLst>
                <a:tab pos="306425" algn="l"/>
                <a:tab pos="307149" algn="l"/>
              </a:tabLst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a ogni gruppo solo una copia dei</a:t>
            </a:r>
            <a:r>
              <a:rPr sz="2300" spc="-14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materiali</a:t>
            </a:r>
            <a:endParaRPr sz="2300" dirty="0">
              <a:latin typeface="Arial"/>
              <a:cs typeface="Arial"/>
            </a:endParaRPr>
          </a:p>
          <a:p>
            <a:pPr marL="226015" marR="462172" indent="-211527">
              <a:spcBef>
                <a:spcPts val="1369"/>
              </a:spcBef>
              <a:buSzPct val="125000"/>
              <a:buChar char="•"/>
              <a:tabLst>
                <a:tab pos="306425" algn="l"/>
                <a:tab pos="307149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a ogni membro una parte del materiale (es. brano da leggere)</a:t>
            </a:r>
            <a:r>
              <a:rPr sz="2300" spc="-2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e  parte al gruppo (es. elenco di domande cui</a:t>
            </a:r>
            <a:r>
              <a:rPr sz="2300" spc="-18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rispondere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sz="2300" dirty="0">
              <a:latin typeface="Arial"/>
              <a:cs typeface="Arial"/>
            </a:endParaRPr>
          </a:p>
          <a:p>
            <a:pPr marL="226015" marR="5795" indent="-211527">
              <a:spcBef>
                <a:spcPts val="1369"/>
              </a:spcBef>
              <a:buSzPct val="125000"/>
              <a:buChar char="•"/>
              <a:tabLst>
                <a:tab pos="306425" algn="l"/>
                <a:tab pos="307149" algn="l"/>
              </a:tabLst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a ogni membro parte delle </a:t>
            </a:r>
            <a:r>
              <a:rPr sz="2300" spc="-6" dirty="0">
                <a:solidFill>
                  <a:srgbClr val="003300"/>
                </a:solidFill>
                <a:latin typeface="Arial"/>
                <a:cs typeface="Arial"/>
              </a:rPr>
              <a:t>informazioni/attrezzature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necessarie</a:t>
            </a:r>
            <a:r>
              <a:rPr sz="2300" spc="-9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per  svolgere il compito: ogni studente è responsabile della sua parte e  deve informarne gli</a:t>
            </a:r>
            <a:r>
              <a:rPr sz="2300" spc="-13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altri</a:t>
            </a:r>
            <a:endParaRPr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5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888" y="1038225"/>
            <a:ext cx="9517125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E’ importante iniziare con piccoli esercizi di</a:t>
            </a:r>
            <a:r>
              <a:rPr sz="2100" spc="3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coppia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4488">
              <a:spcBef>
                <a:spcPts val="6"/>
              </a:spcBef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La </a:t>
            </a:r>
            <a:r>
              <a:rPr sz="2100" spc="-11" dirty="0">
                <a:solidFill>
                  <a:srgbClr val="800000"/>
                </a:solidFill>
                <a:latin typeface="Arial"/>
                <a:cs typeface="Arial"/>
              </a:rPr>
              <a:t>dimensione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migliore </a:t>
            </a: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è</a:t>
            </a:r>
            <a:r>
              <a:rPr sz="2100" spc="1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quattro</a:t>
            </a:r>
            <a:endParaRPr sz="21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4488" marR="5795"/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In tre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si può presentare il rischio di coalizione di una diade nei confronti </a:t>
            </a:r>
            <a:r>
              <a:rPr sz="2100" spc="-11" dirty="0">
                <a:solidFill>
                  <a:srgbClr val="003300"/>
                </a:solidFill>
                <a:latin typeface="Arial"/>
                <a:cs typeface="Arial"/>
              </a:rPr>
              <a:t>del 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membro</a:t>
            </a:r>
            <a:r>
              <a:rPr sz="2100" spc="-6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isolato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4488"/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cinque possono esserci rischi di</a:t>
            </a:r>
            <a:r>
              <a:rPr sz="2100" spc="4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dispersione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5265" y="4932582"/>
            <a:ext cx="470807" cy="488084"/>
          </a:xfrm>
          <a:custGeom>
            <a:avLst/>
            <a:gdLst/>
            <a:ahLst/>
            <a:cxnLst/>
            <a:rect l="l" t="t" r="r" b="b"/>
            <a:pathLst>
              <a:path w="402590" h="442595">
                <a:moveTo>
                  <a:pt x="395226" y="354989"/>
                </a:moveTo>
                <a:lnTo>
                  <a:pt x="134061" y="354989"/>
                </a:lnTo>
                <a:lnTo>
                  <a:pt x="167772" y="395048"/>
                </a:lnTo>
                <a:lnTo>
                  <a:pt x="228082" y="427933"/>
                </a:lnTo>
                <a:lnTo>
                  <a:pt x="282204" y="442210"/>
                </a:lnTo>
                <a:lnTo>
                  <a:pt x="335473" y="427933"/>
                </a:lnTo>
                <a:lnTo>
                  <a:pt x="375372" y="414580"/>
                </a:lnTo>
                <a:lnTo>
                  <a:pt x="395226" y="354989"/>
                </a:lnTo>
                <a:close/>
              </a:path>
              <a:path w="402590" h="442595">
                <a:moveTo>
                  <a:pt x="154401" y="0"/>
                </a:moveTo>
                <a:lnTo>
                  <a:pt x="80792" y="26705"/>
                </a:lnTo>
                <a:lnTo>
                  <a:pt x="54193" y="66764"/>
                </a:lnTo>
                <a:lnTo>
                  <a:pt x="47081" y="120105"/>
                </a:lnTo>
                <a:lnTo>
                  <a:pt x="74605" y="220678"/>
                </a:lnTo>
                <a:lnTo>
                  <a:pt x="107391" y="300725"/>
                </a:lnTo>
                <a:lnTo>
                  <a:pt x="114503" y="321181"/>
                </a:lnTo>
                <a:lnTo>
                  <a:pt x="0" y="368342"/>
                </a:lnTo>
                <a:lnTo>
                  <a:pt x="7112" y="387874"/>
                </a:lnTo>
                <a:lnTo>
                  <a:pt x="27523" y="421683"/>
                </a:lnTo>
                <a:lnTo>
                  <a:pt x="54193" y="421683"/>
                </a:lnTo>
                <a:lnTo>
                  <a:pt x="134061" y="354989"/>
                </a:lnTo>
                <a:lnTo>
                  <a:pt x="395226" y="354989"/>
                </a:lnTo>
                <a:lnTo>
                  <a:pt x="402042" y="334534"/>
                </a:lnTo>
                <a:lnTo>
                  <a:pt x="402042" y="267840"/>
                </a:lnTo>
                <a:lnTo>
                  <a:pt x="382484" y="200223"/>
                </a:lnTo>
                <a:lnTo>
                  <a:pt x="342585" y="120105"/>
                </a:lnTo>
                <a:lnTo>
                  <a:pt x="308803" y="73015"/>
                </a:lnTo>
                <a:lnTo>
                  <a:pt x="241381" y="19603"/>
                </a:lnTo>
                <a:lnTo>
                  <a:pt x="154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87275" y="5480082"/>
            <a:ext cx="1088648" cy="539902"/>
          </a:xfrm>
          <a:custGeom>
            <a:avLst/>
            <a:gdLst/>
            <a:ahLst/>
            <a:cxnLst/>
            <a:rect l="l" t="t" r="r" b="b"/>
            <a:pathLst>
              <a:path w="930909" h="489585">
                <a:moveTo>
                  <a:pt x="73680" y="322033"/>
                </a:moveTo>
                <a:lnTo>
                  <a:pt x="0" y="322033"/>
                </a:lnTo>
                <a:lnTo>
                  <a:pt x="0" y="402080"/>
                </a:lnTo>
                <a:lnTo>
                  <a:pt x="13299" y="468773"/>
                </a:lnTo>
                <a:lnTo>
                  <a:pt x="100279" y="489229"/>
                </a:lnTo>
                <a:lnTo>
                  <a:pt x="153548" y="468773"/>
                </a:lnTo>
                <a:lnTo>
                  <a:pt x="227157" y="409182"/>
                </a:lnTo>
                <a:lnTo>
                  <a:pt x="327437" y="368271"/>
                </a:lnTo>
                <a:lnTo>
                  <a:pt x="133136" y="368271"/>
                </a:lnTo>
                <a:lnTo>
                  <a:pt x="73680" y="322033"/>
                </a:lnTo>
                <a:close/>
              </a:path>
              <a:path w="930909" h="489585">
                <a:moveTo>
                  <a:pt x="890068" y="0"/>
                </a:moveTo>
                <a:lnTo>
                  <a:pt x="836799" y="20455"/>
                </a:lnTo>
                <a:lnTo>
                  <a:pt x="769377" y="80046"/>
                </a:lnTo>
                <a:lnTo>
                  <a:pt x="749819" y="107604"/>
                </a:lnTo>
                <a:lnTo>
                  <a:pt x="676210" y="174369"/>
                </a:lnTo>
                <a:lnTo>
                  <a:pt x="548407" y="234813"/>
                </a:lnTo>
                <a:lnTo>
                  <a:pt x="461427" y="267769"/>
                </a:lnTo>
                <a:lnTo>
                  <a:pt x="334549" y="335386"/>
                </a:lnTo>
                <a:lnTo>
                  <a:pt x="200558" y="368271"/>
                </a:lnTo>
                <a:lnTo>
                  <a:pt x="327437" y="368271"/>
                </a:lnTo>
                <a:lnTo>
                  <a:pt x="488097" y="322033"/>
                </a:lnTo>
                <a:lnTo>
                  <a:pt x="655798" y="221460"/>
                </a:lnTo>
                <a:lnTo>
                  <a:pt x="810200" y="153843"/>
                </a:lnTo>
                <a:lnTo>
                  <a:pt x="897109" y="113855"/>
                </a:lnTo>
                <a:lnTo>
                  <a:pt x="930891" y="60443"/>
                </a:lnTo>
                <a:lnTo>
                  <a:pt x="923779" y="7102"/>
                </a:lnTo>
                <a:lnTo>
                  <a:pt x="890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89735" y="5450632"/>
            <a:ext cx="367586" cy="791998"/>
          </a:xfrm>
          <a:custGeom>
            <a:avLst/>
            <a:gdLst/>
            <a:ahLst/>
            <a:cxnLst/>
            <a:rect l="l" t="t" r="r" b="b"/>
            <a:pathLst>
              <a:path w="314325" h="718185">
                <a:moveTo>
                  <a:pt x="100279" y="0"/>
                </a:moveTo>
                <a:lnTo>
                  <a:pt x="60309" y="6179"/>
                </a:lnTo>
                <a:lnTo>
                  <a:pt x="20411" y="46238"/>
                </a:lnTo>
                <a:lnTo>
                  <a:pt x="7112" y="93399"/>
                </a:lnTo>
                <a:lnTo>
                  <a:pt x="0" y="167267"/>
                </a:lnTo>
                <a:lnTo>
                  <a:pt x="0" y="468845"/>
                </a:lnTo>
                <a:lnTo>
                  <a:pt x="7112" y="583552"/>
                </a:lnTo>
                <a:lnTo>
                  <a:pt x="39898" y="677023"/>
                </a:lnTo>
                <a:lnTo>
                  <a:pt x="100279" y="717934"/>
                </a:lnTo>
                <a:lnTo>
                  <a:pt x="173959" y="717934"/>
                </a:lnTo>
                <a:lnTo>
                  <a:pt x="247569" y="697478"/>
                </a:lnTo>
                <a:lnTo>
                  <a:pt x="287538" y="663670"/>
                </a:lnTo>
                <a:lnTo>
                  <a:pt x="314137" y="596905"/>
                </a:lnTo>
                <a:lnTo>
                  <a:pt x="314137" y="536462"/>
                </a:lnTo>
                <a:lnTo>
                  <a:pt x="307025" y="449241"/>
                </a:lnTo>
                <a:lnTo>
                  <a:pt x="287538" y="354918"/>
                </a:lnTo>
                <a:lnTo>
                  <a:pt x="260868" y="261519"/>
                </a:lnTo>
                <a:lnTo>
                  <a:pt x="234269" y="174369"/>
                </a:lnTo>
                <a:lnTo>
                  <a:pt x="193446" y="72944"/>
                </a:lnTo>
                <a:lnTo>
                  <a:pt x="153548" y="13352"/>
                </a:lnTo>
                <a:lnTo>
                  <a:pt x="100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46429" y="5472171"/>
            <a:ext cx="391349" cy="784996"/>
          </a:xfrm>
          <a:custGeom>
            <a:avLst/>
            <a:gdLst/>
            <a:ahLst/>
            <a:cxnLst/>
            <a:rect l="l" t="t" r="r" b="b"/>
            <a:pathLst>
              <a:path w="334645" h="711835">
                <a:moveTo>
                  <a:pt x="46156" y="0"/>
                </a:moveTo>
                <a:lnTo>
                  <a:pt x="13299" y="0"/>
                </a:lnTo>
                <a:lnTo>
                  <a:pt x="0" y="80970"/>
                </a:lnTo>
                <a:lnTo>
                  <a:pt x="53268" y="107675"/>
                </a:lnTo>
                <a:lnTo>
                  <a:pt x="113578" y="147734"/>
                </a:lnTo>
                <a:lnTo>
                  <a:pt x="166847" y="194825"/>
                </a:lnTo>
                <a:lnTo>
                  <a:pt x="220045" y="234884"/>
                </a:lnTo>
                <a:lnTo>
                  <a:pt x="260868" y="289148"/>
                </a:lnTo>
                <a:lnTo>
                  <a:pt x="280426" y="315854"/>
                </a:lnTo>
                <a:lnTo>
                  <a:pt x="267127" y="355842"/>
                </a:lnTo>
                <a:lnTo>
                  <a:pt x="240457" y="403003"/>
                </a:lnTo>
                <a:lnTo>
                  <a:pt x="206746" y="443062"/>
                </a:lnTo>
                <a:lnTo>
                  <a:pt x="173959" y="496403"/>
                </a:lnTo>
                <a:lnTo>
                  <a:pt x="173959" y="524032"/>
                </a:lnTo>
                <a:lnTo>
                  <a:pt x="180147" y="577373"/>
                </a:lnTo>
                <a:lnTo>
                  <a:pt x="213858" y="637887"/>
                </a:lnTo>
                <a:lnTo>
                  <a:pt x="267127" y="685049"/>
                </a:lnTo>
                <a:lnTo>
                  <a:pt x="327437" y="711755"/>
                </a:lnTo>
                <a:lnTo>
                  <a:pt x="334549" y="671696"/>
                </a:lnTo>
                <a:lnTo>
                  <a:pt x="327437" y="644990"/>
                </a:lnTo>
                <a:lnTo>
                  <a:pt x="293726" y="637887"/>
                </a:lnTo>
                <a:lnTo>
                  <a:pt x="240457" y="611181"/>
                </a:lnTo>
                <a:lnTo>
                  <a:pt x="206746" y="564020"/>
                </a:lnTo>
                <a:lnTo>
                  <a:pt x="187259" y="537385"/>
                </a:lnTo>
                <a:lnTo>
                  <a:pt x="206746" y="490223"/>
                </a:lnTo>
                <a:lnTo>
                  <a:pt x="253756" y="429709"/>
                </a:lnTo>
                <a:lnTo>
                  <a:pt x="314137" y="348739"/>
                </a:lnTo>
                <a:lnTo>
                  <a:pt x="320325" y="295398"/>
                </a:lnTo>
                <a:lnTo>
                  <a:pt x="320325" y="268692"/>
                </a:lnTo>
                <a:lnTo>
                  <a:pt x="274168" y="215280"/>
                </a:lnTo>
                <a:lnTo>
                  <a:pt x="193446" y="134381"/>
                </a:lnTo>
                <a:lnTo>
                  <a:pt x="113578" y="53411"/>
                </a:lnTo>
                <a:lnTo>
                  <a:pt x="461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9735" y="6041212"/>
            <a:ext cx="367586" cy="1081207"/>
          </a:xfrm>
          <a:custGeom>
            <a:avLst/>
            <a:gdLst/>
            <a:ahLst/>
            <a:cxnLst/>
            <a:rect l="l" t="t" r="r" b="b"/>
            <a:pathLst>
              <a:path w="314325" h="980439">
                <a:moveTo>
                  <a:pt x="274168" y="0"/>
                </a:moveTo>
                <a:lnTo>
                  <a:pt x="213858" y="0"/>
                </a:lnTo>
                <a:lnTo>
                  <a:pt x="187259" y="54264"/>
                </a:lnTo>
                <a:lnTo>
                  <a:pt x="206746" y="101425"/>
                </a:lnTo>
                <a:lnTo>
                  <a:pt x="213858" y="194825"/>
                </a:lnTo>
                <a:lnTo>
                  <a:pt x="220970" y="295327"/>
                </a:lnTo>
                <a:lnTo>
                  <a:pt x="200558" y="416342"/>
                </a:lnTo>
                <a:lnTo>
                  <a:pt x="180147" y="516873"/>
                </a:lnTo>
                <a:lnTo>
                  <a:pt x="120690" y="630742"/>
                </a:lnTo>
                <a:lnTo>
                  <a:pt x="60309" y="731273"/>
                </a:lnTo>
                <a:lnTo>
                  <a:pt x="7112" y="805112"/>
                </a:lnTo>
                <a:lnTo>
                  <a:pt x="0" y="825567"/>
                </a:lnTo>
                <a:lnTo>
                  <a:pt x="26598" y="846030"/>
                </a:lnTo>
                <a:lnTo>
                  <a:pt x="79867" y="852259"/>
                </a:lnTo>
                <a:lnTo>
                  <a:pt x="147289" y="878951"/>
                </a:lnTo>
                <a:lnTo>
                  <a:pt x="206746" y="919869"/>
                </a:lnTo>
                <a:lnTo>
                  <a:pt x="206746" y="952790"/>
                </a:lnTo>
                <a:lnTo>
                  <a:pt x="227157" y="980362"/>
                </a:lnTo>
                <a:lnTo>
                  <a:pt x="300838" y="959907"/>
                </a:lnTo>
                <a:lnTo>
                  <a:pt x="314137" y="926098"/>
                </a:lnTo>
                <a:lnTo>
                  <a:pt x="307025" y="899406"/>
                </a:lnTo>
                <a:lnTo>
                  <a:pt x="234269" y="852259"/>
                </a:lnTo>
                <a:lnTo>
                  <a:pt x="126878" y="819345"/>
                </a:lnTo>
                <a:lnTo>
                  <a:pt x="86979" y="805112"/>
                </a:lnTo>
                <a:lnTo>
                  <a:pt x="79867" y="785537"/>
                </a:lnTo>
                <a:lnTo>
                  <a:pt x="133990" y="698352"/>
                </a:lnTo>
                <a:lnTo>
                  <a:pt x="227157" y="503527"/>
                </a:lnTo>
                <a:lnTo>
                  <a:pt x="287538" y="302501"/>
                </a:lnTo>
                <a:lnTo>
                  <a:pt x="307025" y="134310"/>
                </a:lnTo>
                <a:lnTo>
                  <a:pt x="293726" y="27558"/>
                </a:lnTo>
                <a:lnTo>
                  <a:pt x="274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35206" y="6137318"/>
            <a:ext cx="627495" cy="955860"/>
          </a:xfrm>
          <a:custGeom>
            <a:avLst/>
            <a:gdLst/>
            <a:ahLst/>
            <a:cxnLst/>
            <a:rect l="l" t="t" r="r" b="b"/>
            <a:pathLst>
              <a:path w="536575" h="866775">
                <a:moveTo>
                  <a:pt x="482763" y="0"/>
                </a:moveTo>
                <a:lnTo>
                  <a:pt x="435681" y="40982"/>
                </a:lnTo>
                <a:lnTo>
                  <a:pt x="375372" y="154837"/>
                </a:lnTo>
                <a:lnTo>
                  <a:pt x="354960" y="228633"/>
                </a:lnTo>
                <a:lnTo>
                  <a:pt x="314991" y="342538"/>
                </a:lnTo>
                <a:lnTo>
                  <a:pt x="281280" y="469754"/>
                </a:lnTo>
                <a:lnTo>
                  <a:pt x="260868" y="543593"/>
                </a:lnTo>
                <a:lnTo>
                  <a:pt x="260868" y="637894"/>
                </a:lnTo>
                <a:lnTo>
                  <a:pt x="267980" y="732196"/>
                </a:lnTo>
                <a:lnTo>
                  <a:pt x="254681" y="751764"/>
                </a:lnTo>
                <a:lnTo>
                  <a:pt x="181000" y="765110"/>
                </a:lnTo>
                <a:lnTo>
                  <a:pt x="86979" y="785572"/>
                </a:lnTo>
                <a:lnTo>
                  <a:pt x="7112" y="819374"/>
                </a:lnTo>
                <a:lnTo>
                  <a:pt x="0" y="838949"/>
                </a:lnTo>
                <a:lnTo>
                  <a:pt x="33710" y="866528"/>
                </a:lnTo>
                <a:lnTo>
                  <a:pt x="86979" y="859411"/>
                </a:lnTo>
                <a:lnTo>
                  <a:pt x="167701" y="812257"/>
                </a:lnTo>
                <a:lnTo>
                  <a:pt x="234269" y="785572"/>
                </a:lnTo>
                <a:lnTo>
                  <a:pt x="307950" y="778456"/>
                </a:lnTo>
                <a:lnTo>
                  <a:pt x="328361" y="765110"/>
                </a:lnTo>
                <a:lnTo>
                  <a:pt x="328361" y="725079"/>
                </a:lnTo>
                <a:lnTo>
                  <a:pt x="307950" y="671696"/>
                </a:lnTo>
                <a:lnTo>
                  <a:pt x="301691" y="564055"/>
                </a:lnTo>
                <a:lnTo>
                  <a:pt x="328361" y="456408"/>
                </a:lnTo>
                <a:lnTo>
                  <a:pt x="362072" y="342538"/>
                </a:lnTo>
                <a:lnTo>
                  <a:pt x="388671" y="262442"/>
                </a:lnTo>
                <a:lnTo>
                  <a:pt x="428569" y="194896"/>
                </a:lnTo>
                <a:lnTo>
                  <a:pt x="502250" y="134381"/>
                </a:lnTo>
                <a:lnTo>
                  <a:pt x="535961" y="80970"/>
                </a:lnTo>
                <a:lnTo>
                  <a:pt x="535961" y="47161"/>
                </a:lnTo>
                <a:lnTo>
                  <a:pt x="522661" y="7173"/>
                </a:lnTo>
                <a:lnTo>
                  <a:pt x="48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9850" y="4813917"/>
            <a:ext cx="438132" cy="547606"/>
          </a:xfrm>
          <a:custGeom>
            <a:avLst/>
            <a:gdLst/>
            <a:ahLst/>
            <a:cxnLst/>
            <a:rect l="l" t="t" r="r" b="b"/>
            <a:pathLst>
              <a:path w="374650" h="496570">
                <a:moveTo>
                  <a:pt x="187237" y="0"/>
                </a:moveTo>
                <a:lnTo>
                  <a:pt x="100272" y="40058"/>
                </a:lnTo>
                <a:lnTo>
                  <a:pt x="20411" y="208178"/>
                </a:lnTo>
                <a:lnTo>
                  <a:pt x="0" y="362092"/>
                </a:lnTo>
                <a:lnTo>
                  <a:pt x="33718" y="483050"/>
                </a:lnTo>
                <a:lnTo>
                  <a:pt x="120683" y="496403"/>
                </a:lnTo>
                <a:lnTo>
                  <a:pt x="220955" y="442991"/>
                </a:lnTo>
                <a:lnTo>
                  <a:pt x="260882" y="375445"/>
                </a:lnTo>
                <a:lnTo>
                  <a:pt x="322877" y="375445"/>
                </a:lnTo>
                <a:lnTo>
                  <a:pt x="281294" y="342489"/>
                </a:lnTo>
                <a:lnTo>
                  <a:pt x="314130" y="301577"/>
                </a:lnTo>
                <a:lnTo>
                  <a:pt x="340750" y="194825"/>
                </a:lnTo>
                <a:lnTo>
                  <a:pt x="327437" y="100502"/>
                </a:lnTo>
                <a:lnTo>
                  <a:pt x="281294" y="20455"/>
                </a:lnTo>
                <a:lnTo>
                  <a:pt x="187237" y="0"/>
                </a:lnTo>
                <a:close/>
              </a:path>
              <a:path w="374650" h="496570">
                <a:moveTo>
                  <a:pt x="322877" y="375445"/>
                </a:moveTo>
                <a:lnTo>
                  <a:pt x="260882" y="375445"/>
                </a:lnTo>
                <a:lnTo>
                  <a:pt x="340750" y="429709"/>
                </a:lnTo>
                <a:lnTo>
                  <a:pt x="374497" y="416356"/>
                </a:lnTo>
                <a:lnTo>
                  <a:pt x="322877" y="375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8247" y="5375047"/>
            <a:ext cx="377239" cy="896338"/>
          </a:xfrm>
          <a:custGeom>
            <a:avLst/>
            <a:gdLst/>
            <a:ahLst/>
            <a:cxnLst/>
            <a:rect l="l" t="t" r="r" b="b"/>
            <a:pathLst>
              <a:path w="322579" h="812800">
                <a:moveTo>
                  <a:pt x="220066" y="0"/>
                </a:moveTo>
                <a:lnTo>
                  <a:pt x="165055" y="16051"/>
                </a:lnTo>
                <a:lnTo>
                  <a:pt x="124232" y="83669"/>
                </a:lnTo>
                <a:lnTo>
                  <a:pt x="82527" y="197524"/>
                </a:lnTo>
                <a:lnTo>
                  <a:pt x="55018" y="296250"/>
                </a:lnTo>
                <a:lnTo>
                  <a:pt x="27509" y="403003"/>
                </a:lnTo>
                <a:lnTo>
                  <a:pt x="7097" y="508903"/>
                </a:lnTo>
                <a:lnTo>
                  <a:pt x="0" y="607630"/>
                </a:lnTo>
                <a:lnTo>
                  <a:pt x="0" y="676170"/>
                </a:lnTo>
                <a:lnTo>
                  <a:pt x="27509" y="751743"/>
                </a:lnTo>
                <a:lnTo>
                  <a:pt x="69214" y="790026"/>
                </a:lnTo>
                <a:lnTo>
                  <a:pt x="144644" y="812257"/>
                </a:lnTo>
                <a:lnTo>
                  <a:pt x="220066" y="812257"/>
                </a:lnTo>
                <a:lnTo>
                  <a:pt x="281294" y="766871"/>
                </a:lnTo>
                <a:lnTo>
                  <a:pt x="315901" y="661042"/>
                </a:lnTo>
                <a:lnTo>
                  <a:pt x="322117" y="531987"/>
                </a:lnTo>
                <a:lnTo>
                  <a:pt x="322117" y="190421"/>
                </a:lnTo>
                <a:lnTo>
                  <a:pt x="315901" y="106752"/>
                </a:lnTo>
                <a:lnTo>
                  <a:pt x="301705" y="53411"/>
                </a:lnTo>
                <a:lnTo>
                  <a:pt x="260889" y="8025"/>
                </a:lnTo>
                <a:lnTo>
                  <a:pt x="220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1733" y="5402540"/>
            <a:ext cx="294069" cy="850821"/>
          </a:xfrm>
          <a:custGeom>
            <a:avLst/>
            <a:gdLst/>
            <a:ahLst/>
            <a:cxnLst/>
            <a:rect l="l" t="t" r="r" b="b"/>
            <a:pathLst>
              <a:path w="251459" h="771525">
                <a:moveTo>
                  <a:pt x="33718" y="0"/>
                </a:moveTo>
                <a:lnTo>
                  <a:pt x="0" y="72944"/>
                </a:lnTo>
                <a:lnTo>
                  <a:pt x="40822" y="116554"/>
                </a:lnTo>
                <a:lnTo>
                  <a:pt x="86965" y="170818"/>
                </a:lnTo>
                <a:lnTo>
                  <a:pt x="127781" y="231332"/>
                </a:lnTo>
                <a:lnTo>
                  <a:pt x="164166" y="284673"/>
                </a:lnTo>
                <a:lnTo>
                  <a:pt x="188119" y="348739"/>
                </a:lnTo>
                <a:lnTo>
                  <a:pt x="197884" y="378073"/>
                </a:lnTo>
                <a:lnTo>
                  <a:pt x="171264" y="411881"/>
                </a:lnTo>
                <a:lnTo>
                  <a:pt x="133990" y="451940"/>
                </a:lnTo>
                <a:lnTo>
                  <a:pt x="90514" y="482197"/>
                </a:lnTo>
                <a:lnTo>
                  <a:pt x="43482" y="519557"/>
                </a:lnTo>
                <a:lnTo>
                  <a:pt x="33718" y="546263"/>
                </a:lnTo>
                <a:lnTo>
                  <a:pt x="27509" y="599604"/>
                </a:lnTo>
                <a:lnTo>
                  <a:pt x="40822" y="667221"/>
                </a:lnTo>
                <a:lnTo>
                  <a:pt x="80749" y="730364"/>
                </a:lnTo>
                <a:lnTo>
                  <a:pt x="127781" y="771275"/>
                </a:lnTo>
                <a:lnTo>
                  <a:pt x="144644" y="733915"/>
                </a:lnTo>
                <a:lnTo>
                  <a:pt x="147303" y="707280"/>
                </a:lnTo>
                <a:lnTo>
                  <a:pt x="117134" y="690376"/>
                </a:lnTo>
                <a:lnTo>
                  <a:pt x="73651" y="650317"/>
                </a:lnTo>
                <a:lnTo>
                  <a:pt x="57678" y="596053"/>
                </a:lnTo>
                <a:lnTo>
                  <a:pt x="47031" y="563168"/>
                </a:lnTo>
                <a:lnTo>
                  <a:pt x="77200" y="523109"/>
                </a:lnTo>
                <a:lnTo>
                  <a:pt x="141095" y="482197"/>
                </a:lnTo>
                <a:lnTo>
                  <a:pt x="220920" y="421683"/>
                </a:lnTo>
                <a:lnTo>
                  <a:pt x="241331" y="371894"/>
                </a:lnTo>
                <a:lnTo>
                  <a:pt x="251146" y="345188"/>
                </a:lnTo>
                <a:lnTo>
                  <a:pt x="220920" y="281122"/>
                </a:lnTo>
                <a:lnTo>
                  <a:pt x="114474" y="80046"/>
                </a:lnTo>
                <a:lnTo>
                  <a:pt x="67443" y="9801"/>
                </a:lnTo>
                <a:lnTo>
                  <a:pt x="33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19195" y="6175620"/>
            <a:ext cx="384665" cy="1065801"/>
          </a:xfrm>
          <a:custGeom>
            <a:avLst/>
            <a:gdLst/>
            <a:ahLst/>
            <a:cxnLst/>
            <a:rect l="l" t="t" r="r" b="b"/>
            <a:pathLst>
              <a:path w="328929" h="966470">
                <a:moveTo>
                  <a:pt x="247572" y="0"/>
                </a:moveTo>
                <a:lnTo>
                  <a:pt x="220952" y="20455"/>
                </a:lnTo>
                <a:lnTo>
                  <a:pt x="184574" y="124580"/>
                </a:lnTo>
                <a:lnTo>
                  <a:pt x="167711" y="291797"/>
                </a:lnTo>
                <a:lnTo>
                  <a:pt x="181025" y="499968"/>
                </a:lnTo>
                <a:lnTo>
                  <a:pt x="228050" y="710803"/>
                </a:lnTo>
                <a:lnTo>
                  <a:pt x="260886" y="808663"/>
                </a:lnTo>
                <a:lnTo>
                  <a:pt x="247572" y="825567"/>
                </a:lnTo>
                <a:lnTo>
                  <a:pt x="207645" y="831796"/>
                </a:lnTo>
                <a:lnTo>
                  <a:pt x="94059" y="838913"/>
                </a:lnTo>
                <a:lnTo>
                  <a:pt x="13310" y="869156"/>
                </a:lnTo>
                <a:lnTo>
                  <a:pt x="0" y="892289"/>
                </a:lnTo>
                <a:lnTo>
                  <a:pt x="7098" y="929654"/>
                </a:lnTo>
                <a:lnTo>
                  <a:pt x="73648" y="966128"/>
                </a:lnTo>
                <a:lnTo>
                  <a:pt x="96719" y="942998"/>
                </a:lnTo>
                <a:lnTo>
                  <a:pt x="107373" y="909192"/>
                </a:lnTo>
                <a:lnTo>
                  <a:pt x="173920" y="886060"/>
                </a:lnTo>
                <a:lnTo>
                  <a:pt x="244912" y="871827"/>
                </a:lnTo>
                <a:lnTo>
                  <a:pt x="314241" y="871827"/>
                </a:lnTo>
                <a:lnTo>
                  <a:pt x="328322" y="865598"/>
                </a:lnTo>
                <a:lnTo>
                  <a:pt x="328322" y="845142"/>
                </a:lnTo>
                <a:lnTo>
                  <a:pt x="291055" y="761516"/>
                </a:lnTo>
                <a:lnTo>
                  <a:pt x="254677" y="647646"/>
                </a:lnTo>
                <a:lnTo>
                  <a:pt x="220952" y="523094"/>
                </a:lnTo>
                <a:lnTo>
                  <a:pt x="224501" y="422571"/>
                </a:lnTo>
                <a:lnTo>
                  <a:pt x="234265" y="298914"/>
                </a:lnTo>
                <a:lnTo>
                  <a:pt x="260886" y="201075"/>
                </a:lnTo>
                <a:lnTo>
                  <a:pt x="288395" y="113855"/>
                </a:lnTo>
                <a:lnTo>
                  <a:pt x="318564" y="70245"/>
                </a:lnTo>
                <a:lnTo>
                  <a:pt x="305250" y="13352"/>
                </a:lnTo>
                <a:lnTo>
                  <a:pt x="247572" y="0"/>
                </a:lnTo>
                <a:close/>
              </a:path>
              <a:path w="328929" h="966470">
                <a:moveTo>
                  <a:pt x="314241" y="871827"/>
                </a:moveTo>
                <a:lnTo>
                  <a:pt x="244912" y="871827"/>
                </a:lnTo>
                <a:lnTo>
                  <a:pt x="298153" y="878944"/>
                </a:lnTo>
                <a:lnTo>
                  <a:pt x="314241" y="871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66452" y="6188387"/>
            <a:ext cx="426993" cy="1039892"/>
          </a:xfrm>
          <a:custGeom>
            <a:avLst/>
            <a:gdLst/>
            <a:ahLst/>
            <a:cxnLst/>
            <a:rect l="l" t="t" r="r" b="b"/>
            <a:pathLst>
              <a:path w="365125" h="942975">
                <a:moveTo>
                  <a:pt x="27509" y="0"/>
                </a:moveTo>
                <a:lnTo>
                  <a:pt x="7104" y="36436"/>
                </a:lnTo>
                <a:lnTo>
                  <a:pt x="0" y="70245"/>
                </a:lnTo>
                <a:lnTo>
                  <a:pt x="20411" y="127208"/>
                </a:lnTo>
                <a:lnTo>
                  <a:pt x="80749" y="204626"/>
                </a:lnTo>
                <a:lnTo>
                  <a:pt x="103821" y="278437"/>
                </a:lnTo>
                <a:lnTo>
                  <a:pt x="114474" y="362063"/>
                </a:lnTo>
                <a:lnTo>
                  <a:pt x="124232" y="479491"/>
                </a:lnTo>
                <a:lnTo>
                  <a:pt x="127781" y="590697"/>
                </a:lnTo>
                <a:lnTo>
                  <a:pt x="101161" y="694779"/>
                </a:lnTo>
                <a:lnTo>
                  <a:pt x="67443" y="741934"/>
                </a:lnTo>
                <a:lnTo>
                  <a:pt x="60345" y="781964"/>
                </a:lnTo>
                <a:lnTo>
                  <a:pt x="77200" y="798869"/>
                </a:lnTo>
                <a:lnTo>
                  <a:pt x="147303" y="821995"/>
                </a:lnTo>
                <a:lnTo>
                  <a:pt x="207649" y="862032"/>
                </a:lnTo>
                <a:lnTo>
                  <a:pt x="275085" y="922524"/>
                </a:lnTo>
                <a:lnTo>
                  <a:pt x="328326" y="942985"/>
                </a:lnTo>
                <a:lnTo>
                  <a:pt x="364711" y="922524"/>
                </a:lnTo>
                <a:lnTo>
                  <a:pt x="362079" y="902953"/>
                </a:lnTo>
                <a:lnTo>
                  <a:pt x="291059" y="852245"/>
                </a:lnTo>
                <a:lnTo>
                  <a:pt x="204093" y="812214"/>
                </a:lnTo>
                <a:lnTo>
                  <a:pt x="133997" y="785523"/>
                </a:lnTo>
                <a:lnTo>
                  <a:pt x="124232" y="761502"/>
                </a:lnTo>
                <a:lnTo>
                  <a:pt x="150852" y="670758"/>
                </a:lnTo>
                <a:lnTo>
                  <a:pt x="171264" y="580022"/>
                </a:lnTo>
                <a:lnTo>
                  <a:pt x="167715" y="503512"/>
                </a:lnTo>
                <a:lnTo>
                  <a:pt x="160617" y="372739"/>
                </a:lnTo>
                <a:lnTo>
                  <a:pt x="144644" y="251745"/>
                </a:lnTo>
                <a:lnTo>
                  <a:pt x="141095" y="174369"/>
                </a:lnTo>
                <a:lnTo>
                  <a:pt x="103821" y="49789"/>
                </a:lnTo>
                <a:lnTo>
                  <a:pt x="67443" y="3551"/>
                </a:lnTo>
                <a:lnTo>
                  <a:pt x="27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78249" y="5394706"/>
            <a:ext cx="1041120" cy="643543"/>
          </a:xfrm>
          <a:custGeom>
            <a:avLst/>
            <a:gdLst/>
            <a:ahLst/>
            <a:cxnLst/>
            <a:rect l="l" t="t" r="r" b="b"/>
            <a:pathLst>
              <a:path w="890270" h="583564">
                <a:moveTo>
                  <a:pt x="47031" y="0"/>
                </a:moveTo>
                <a:lnTo>
                  <a:pt x="14195" y="3551"/>
                </a:lnTo>
                <a:lnTo>
                  <a:pt x="0" y="53340"/>
                </a:lnTo>
                <a:lnTo>
                  <a:pt x="27509" y="113855"/>
                </a:lnTo>
                <a:lnTo>
                  <a:pt x="107370" y="164568"/>
                </a:lnTo>
                <a:lnTo>
                  <a:pt x="251125" y="248166"/>
                </a:lnTo>
                <a:lnTo>
                  <a:pt x="405526" y="369195"/>
                </a:lnTo>
                <a:lnTo>
                  <a:pt x="559046" y="435888"/>
                </a:lnTo>
                <a:lnTo>
                  <a:pt x="653067" y="486601"/>
                </a:lnTo>
                <a:lnTo>
                  <a:pt x="719636" y="556917"/>
                </a:lnTo>
                <a:lnTo>
                  <a:pt x="770202" y="583552"/>
                </a:lnTo>
                <a:lnTo>
                  <a:pt x="860738" y="573821"/>
                </a:lnTo>
                <a:lnTo>
                  <a:pt x="880296" y="509756"/>
                </a:lnTo>
                <a:lnTo>
                  <a:pt x="886365" y="459895"/>
                </a:lnTo>
                <a:lnTo>
                  <a:pt x="753346" y="459895"/>
                </a:lnTo>
                <a:lnTo>
                  <a:pt x="685925" y="449241"/>
                </a:lnTo>
                <a:lnTo>
                  <a:pt x="555490" y="402080"/>
                </a:lnTo>
                <a:lnTo>
                  <a:pt x="438355" y="318482"/>
                </a:lnTo>
                <a:lnTo>
                  <a:pt x="358495" y="274872"/>
                </a:lnTo>
                <a:lnTo>
                  <a:pt x="237811" y="197453"/>
                </a:lnTo>
                <a:lnTo>
                  <a:pt x="174813" y="123656"/>
                </a:lnTo>
                <a:lnTo>
                  <a:pt x="157950" y="94323"/>
                </a:lnTo>
                <a:lnTo>
                  <a:pt x="97612" y="26705"/>
                </a:lnTo>
                <a:lnTo>
                  <a:pt x="47031" y="0"/>
                </a:lnTo>
                <a:close/>
              </a:path>
              <a:path w="890270" h="583564">
                <a:moveTo>
                  <a:pt x="817283" y="418984"/>
                </a:moveTo>
                <a:lnTo>
                  <a:pt x="753346" y="459895"/>
                </a:lnTo>
                <a:lnTo>
                  <a:pt x="886365" y="459895"/>
                </a:lnTo>
                <a:lnTo>
                  <a:pt x="890039" y="429709"/>
                </a:lnTo>
                <a:lnTo>
                  <a:pt x="817283" y="418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17482" y="118255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dirty="0">
                <a:solidFill>
                  <a:srgbClr val="003366"/>
                </a:solidFill>
                <a:latin typeface="Arial"/>
                <a:cs typeface="Arial"/>
              </a:rPr>
              <a:t>Le </a:t>
            </a:r>
            <a:r>
              <a:rPr b="0" spc="-6" dirty="0">
                <a:solidFill>
                  <a:srgbClr val="003366"/>
                </a:solidFill>
                <a:latin typeface="Arial"/>
                <a:cs typeface="Arial"/>
              </a:rPr>
              <a:t>dimensioni del</a:t>
            </a:r>
            <a:r>
              <a:rPr b="0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0" spc="-6" dirty="0">
                <a:solidFill>
                  <a:srgbClr val="003366"/>
                </a:solidFill>
                <a:latin typeface="Arial"/>
                <a:cs typeface="Arial"/>
              </a:rPr>
              <a:t>gruppo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3326" y="3852326"/>
            <a:ext cx="7075466" cy="3045442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4189" rIns="0" bIns="0" rtlCol="0">
            <a:spAutoFit/>
          </a:bodyPr>
          <a:lstStyle/>
          <a:p>
            <a:pPr marL="104315">
              <a:spcBef>
                <a:spcPts val="348"/>
              </a:spcBef>
            </a:pPr>
            <a:r>
              <a:rPr sz="2700" spc="-6" dirty="0">
                <a:solidFill>
                  <a:srgbClr val="000066"/>
                </a:solidFill>
                <a:latin typeface="Arial"/>
                <a:cs typeface="Arial"/>
              </a:rPr>
              <a:t>Criteri </a:t>
            </a:r>
            <a:r>
              <a:rPr sz="2700" dirty="0">
                <a:solidFill>
                  <a:srgbClr val="000066"/>
                </a:solidFill>
                <a:latin typeface="Arial"/>
                <a:cs typeface="Arial"/>
              </a:rPr>
              <a:t>di</a:t>
            </a:r>
            <a:r>
              <a:rPr sz="2700" spc="-23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000066"/>
                </a:solidFill>
                <a:latin typeface="Arial"/>
                <a:cs typeface="Arial"/>
              </a:rPr>
              <a:t>composizione</a:t>
            </a:r>
            <a:endParaRPr sz="2700" dirty="0">
              <a:latin typeface="Arial"/>
              <a:cs typeface="Arial"/>
            </a:endParaRPr>
          </a:p>
          <a:p>
            <a:pPr>
              <a:spcBef>
                <a:spcPts val="46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04315">
              <a:spcBef>
                <a:spcPts val="6"/>
              </a:spcBef>
            </a:pP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I 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gruppi, al loro interno, possono</a:t>
            </a:r>
            <a:r>
              <a:rPr sz="2100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essere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04315" marR="630959">
              <a:spcBef>
                <a:spcPts val="6"/>
              </a:spcBef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Eterogenei: 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squilibrio cognitivo, risorse diverse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in </a:t>
            </a:r>
            <a:r>
              <a:rPr sz="2100" spc="-11" dirty="0">
                <a:solidFill>
                  <a:srgbClr val="000066"/>
                </a:solidFill>
                <a:latin typeface="Arial"/>
                <a:cs typeface="Arial"/>
              </a:rPr>
              <a:t>una  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logica di complementarietà sinergica, molteplici  prospettive e metodi di risoluzione del</a:t>
            </a:r>
            <a:r>
              <a:rPr sz="2100" spc="68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problema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04315"/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Omogenei: 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per abilità</a:t>
            </a:r>
            <a:r>
              <a:rPr sz="2100" spc="1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specifiche</a:t>
            </a:r>
            <a:r>
              <a:rPr sz="2100" spc="-6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0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0551" y="863474"/>
            <a:ext cx="2467371" cy="2994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893" y="917625"/>
            <a:ext cx="8847303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Aggregazione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spontanea degli</a:t>
            </a:r>
            <a:r>
              <a:rPr sz="2100" b="1" spc="-5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studenti</a:t>
            </a:r>
            <a:endParaRPr sz="2100">
              <a:latin typeface="Arial"/>
              <a:cs typeface="Arial"/>
            </a:endParaRPr>
          </a:p>
          <a:p>
            <a:pPr marL="14488" marR="2102232"/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Rischioso, questa modalità porta quasi sempre a gruppi  omogenei al loro interno e molto disomogenei </a:t>
            </a: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fra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di</a:t>
            </a:r>
            <a:r>
              <a:rPr sz="2100" spc="10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loro.</a:t>
            </a:r>
            <a:endParaRPr sz="2100">
              <a:latin typeface="Arial"/>
              <a:cs typeface="Arial"/>
            </a:endParaRPr>
          </a:p>
          <a:p>
            <a:pPr marL="14488">
              <a:spcBef>
                <a:spcPts val="1232"/>
              </a:spcBef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Scelta</a:t>
            </a:r>
            <a:r>
              <a:rPr sz="2100" b="1" spc="-8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casuale</a:t>
            </a:r>
            <a:endParaRPr sz="2100">
              <a:latin typeface="Arial"/>
              <a:cs typeface="Arial"/>
            </a:endParaRPr>
          </a:p>
          <a:p>
            <a:pPr marL="14488" marR="5795"/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Preferibile, in quanto rappresentativa della diversità presente nell’universo.  (Attraverso il gioco: carte, personaggi, </a:t>
            </a: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stati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100" spc="9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capitali…)</a:t>
            </a:r>
            <a:endParaRPr sz="2100">
              <a:latin typeface="Arial"/>
              <a:cs typeface="Arial"/>
            </a:endParaRPr>
          </a:p>
          <a:p>
            <a:pPr marL="14488">
              <a:spcBef>
                <a:spcPts val="1232"/>
              </a:spcBef>
            </a:pPr>
            <a:r>
              <a:rPr sz="2100" b="1" spc="-6" dirty="0">
                <a:solidFill>
                  <a:srgbClr val="800000"/>
                </a:solidFill>
                <a:latin typeface="Arial"/>
                <a:cs typeface="Arial"/>
              </a:rPr>
              <a:t>Procedura randomizzata per</a:t>
            </a:r>
            <a:r>
              <a:rPr sz="2100" b="1" spc="3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11" dirty="0">
                <a:solidFill>
                  <a:srgbClr val="800000"/>
                </a:solidFill>
                <a:latin typeface="Arial"/>
                <a:cs typeface="Arial"/>
              </a:rPr>
              <a:t>livelli</a:t>
            </a:r>
            <a:endParaRPr sz="2100">
              <a:latin typeface="Arial"/>
              <a:cs typeface="Arial"/>
            </a:endParaRPr>
          </a:p>
          <a:p>
            <a:pPr marL="14488" marR="520849"/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Si </a:t>
            </a:r>
            <a:r>
              <a:rPr sz="2100" spc="-11" dirty="0">
                <a:solidFill>
                  <a:srgbClr val="800000"/>
                </a:solidFill>
                <a:latin typeface="Arial"/>
                <a:cs typeface="Arial"/>
              </a:rPr>
              <a:t>suddividono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gli </a:t>
            </a:r>
            <a:r>
              <a:rPr sz="2100" spc="-11" dirty="0">
                <a:solidFill>
                  <a:srgbClr val="800000"/>
                </a:solidFill>
                <a:latin typeface="Arial"/>
                <a:cs typeface="Arial"/>
              </a:rPr>
              <a:t>alunni </a:t>
            </a: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sz="2100" spc="-11" dirty="0">
                <a:solidFill>
                  <a:srgbClr val="800000"/>
                </a:solidFill>
                <a:latin typeface="Arial"/>
                <a:cs typeface="Arial"/>
              </a:rPr>
              <a:t>raggruppamenti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identificati da </a:t>
            </a:r>
            <a:r>
              <a:rPr sz="2100" spc="-11" dirty="0">
                <a:solidFill>
                  <a:srgbClr val="800000"/>
                </a:solidFill>
                <a:latin typeface="Arial"/>
                <a:cs typeface="Arial"/>
              </a:rPr>
              <a:t>una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certa  caratteristica comportamentale o cognitiva. Ogni gruppo verrà </a:t>
            </a: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formato 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pescando causalmente dai diversi</a:t>
            </a:r>
            <a:r>
              <a:rPr sz="2100" spc="6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raggruppamenti.</a:t>
            </a:r>
            <a:endParaRPr sz="2100">
              <a:latin typeface="Arial"/>
              <a:cs typeface="Arial"/>
            </a:endParaRPr>
          </a:p>
          <a:p>
            <a:pPr marL="14488">
              <a:spcBef>
                <a:spcPts val="1232"/>
              </a:spcBef>
            </a:pPr>
            <a:r>
              <a:rPr sz="2100" b="1" spc="-6" dirty="0">
                <a:solidFill>
                  <a:srgbClr val="003300"/>
                </a:solidFill>
                <a:latin typeface="Arial"/>
                <a:cs typeface="Arial"/>
              </a:rPr>
              <a:t>Sociogramma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100" b="1" spc="-6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00"/>
                </a:solidFill>
                <a:latin typeface="Arial"/>
                <a:cs typeface="Arial"/>
              </a:rPr>
              <a:t>Moreno</a:t>
            </a:r>
            <a:endParaRPr sz="2100">
              <a:latin typeface="Arial"/>
              <a:cs typeface="Arial"/>
            </a:endParaRPr>
          </a:p>
          <a:p>
            <a:pPr marL="14488" marR="378865"/>
            <a:r>
              <a:rPr sz="2100" spc="-11" dirty="0">
                <a:solidFill>
                  <a:srgbClr val="003300"/>
                </a:solidFill>
                <a:latin typeface="Arial"/>
                <a:cs typeface="Arial"/>
              </a:rPr>
              <a:t>Coinvolgendo </a:t>
            </a: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questa </a:t>
            </a:r>
            <a:r>
              <a:rPr sz="2100" spc="-11" dirty="0">
                <a:solidFill>
                  <a:srgbClr val="003300"/>
                </a:solidFill>
                <a:latin typeface="Arial"/>
                <a:cs typeface="Arial"/>
              </a:rPr>
              <a:t>operazione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l’intera classe </a:t>
            </a: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modo trasparente,  operando su una corresponsabilizzazione di </a:t>
            </a: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tutti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e introducendo </a:t>
            </a:r>
            <a:r>
              <a:rPr sz="2100" spc="-11" dirty="0">
                <a:solidFill>
                  <a:srgbClr val="003300"/>
                </a:solidFill>
                <a:latin typeface="Arial"/>
                <a:cs typeface="Arial"/>
              </a:rPr>
              <a:t>un 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atteggiamento metacognitivo di riflessione sulle dinamiche della</a:t>
            </a:r>
            <a:r>
              <a:rPr sz="2100" spc="2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classe.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346" y="-39444"/>
            <a:ext cx="96240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spc="-51" dirty="0">
                <a:solidFill>
                  <a:srgbClr val="003366"/>
                </a:solidFill>
                <a:latin typeface="Arial"/>
                <a:cs typeface="Arial"/>
              </a:rPr>
              <a:t>Tecniche </a:t>
            </a:r>
            <a:r>
              <a:rPr b="0" dirty="0">
                <a:solidFill>
                  <a:srgbClr val="003366"/>
                </a:solidFill>
                <a:latin typeface="Arial"/>
                <a:cs typeface="Arial"/>
              </a:rPr>
              <a:t>di</a:t>
            </a:r>
            <a:r>
              <a:rPr b="0" spc="-86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3366"/>
                </a:solidFill>
                <a:latin typeface="Arial"/>
                <a:cs typeface="Arial"/>
              </a:rPr>
              <a:t>costruzione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8725" y="6480942"/>
            <a:ext cx="9852780" cy="870497"/>
          </a:xfrm>
          <a:prstGeom prst="rect">
            <a:avLst/>
          </a:prstGeom>
          <a:ln w="9525">
            <a:solidFill>
              <a:srgbClr val="663300"/>
            </a:solidFill>
          </a:ln>
        </p:spPr>
        <p:txBody>
          <a:bodyPr vert="horz" wrap="square" lIns="0" tIns="39118" rIns="0" bIns="0" rtlCol="0">
            <a:spAutoFit/>
          </a:bodyPr>
          <a:lstStyle/>
          <a:p>
            <a:pPr marL="94897" algn="ctr">
              <a:spcBef>
                <a:spcPts val="308"/>
              </a:spcBef>
            </a:pPr>
            <a:r>
              <a:rPr sz="2700" dirty="0">
                <a:solidFill>
                  <a:srgbClr val="663300"/>
                </a:solidFill>
                <a:latin typeface="Arial"/>
                <a:cs typeface="Arial"/>
              </a:rPr>
              <a:t>Il metodo </a:t>
            </a:r>
            <a:r>
              <a:rPr sz="2700" spc="-6" dirty="0">
                <a:solidFill>
                  <a:srgbClr val="663300"/>
                </a:solidFill>
                <a:latin typeface="Arial"/>
                <a:cs typeface="Arial"/>
              </a:rPr>
              <a:t>usato per la costruzione dei gruppi dipende</a:t>
            </a:r>
            <a:r>
              <a:rPr sz="2700" spc="16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663300"/>
                </a:solidFill>
                <a:latin typeface="Arial"/>
                <a:cs typeface="Arial"/>
              </a:rPr>
              <a:t>anche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700" spc="-6" dirty="0">
                <a:solidFill>
                  <a:srgbClr val="663300"/>
                </a:solidFill>
                <a:latin typeface="Arial"/>
                <a:cs typeface="Arial"/>
              </a:rPr>
              <a:t>dalla durata </a:t>
            </a:r>
            <a:r>
              <a:rPr sz="2700" dirty="0">
                <a:solidFill>
                  <a:srgbClr val="663300"/>
                </a:solidFill>
                <a:latin typeface="Arial"/>
                <a:cs typeface="Arial"/>
              </a:rPr>
              <a:t>del </a:t>
            </a:r>
            <a:r>
              <a:rPr sz="2700" spc="-6" dirty="0">
                <a:solidFill>
                  <a:srgbClr val="663300"/>
                </a:solidFill>
                <a:latin typeface="Arial"/>
                <a:cs typeface="Arial"/>
              </a:rPr>
              <a:t>lavoro</a:t>
            </a:r>
            <a:r>
              <a:rPr sz="2700" spc="46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700" spc="-6" dirty="0">
                <a:solidFill>
                  <a:srgbClr val="663300"/>
                </a:solidFill>
                <a:latin typeface="Arial"/>
                <a:cs typeface="Arial"/>
              </a:rPr>
              <a:t>proposto.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3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672253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84425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dirty="0">
                <a:latin typeface="Arial"/>
                <a:cs typeface="Arial"/>
              </a:rPr>
              <a:t>La</a:t>
            </a:r>
            <a:r>
              <a:rPr b="0" spc="-63" dirty="0">
                <a:latin typeface="Arial"/>
                <a:cs typeface="Arial"/>
              </a:rPr>
              <a:t> </a:t>
            </a:r>
            <a:r>
              <a:rPr b="0" spc="-6" dirty="0">
                <a:latin typeface="Arial"/>
                <a:cs typeface="Arial"/>
              </a:rPr>
              <a:t>valutazione</a:t>
            </a:r>
          </a:p>
        </p:txBody>
      </p:sp>
      <p:sp>
        <p:nvSpPr>
          <p:cNvPr id="5" name="object 5"/>
          <p:cNvSpPr/>
          <p:nvPr/>
        </p:nvSpPr>
        <p:spPr>
          <a:xfrm>
            <a:off x="378725" y="6878342"/>
            <a:ext cx="9935951" cy="684858"/>
          </a:xfrm>
          <a:custGeom>
            <a:avLst/>
            <a:gdLst/>
            <a:ahLst/>
            <a:cxnLst/>
            <a:rect l="l" t="t" r="r" b="b"/>
            <a:pathLst>
              <a:path w="8496300" h="621029">
                <a:moveTo>
                  <a:pt x="8496300" y="620709"/>
                </a:moveTo>
                <a:lnTo>
                  <a:pt x="8496300" y="0"/>
                </a:lnTo>
                <a:lnTo>
                  <a:pt x="0" y="0"/>
                </a:lnTo>
                <a:lnTo>
                  <a:pt x="0" y="620709"/>
                </a:lnTo>
                <a:lnTo>
                  <a:pt x="8496300" y="62070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900" y="699359"/>
            <a:ext cx="9611436" cy="665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10" indent="-309322">
              <a:lnSpc>
                <a:spcPts val="2601"/>
              </a:lnSpc>
              <a:buClr>
                <a:srgbClr val="000000"/>
              </a:buClr>
              <a:buFont typeface="Wingdings"/>
              <a:buChar char=""/>
              <a:tabLst>
                <a:tab pos="324535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Deve essere coerente con la metodologia usata, non può essere</a:t>
            </a:r>
            <a:r>
              <a:rPr sz="2300" spc="-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solo</a:t>
            </a:r>
            <a:endParaRPr sz="2300" dirty="0">
              <a:latin typeface="Arial"/>
              <a:cs typeface="Arial"/>
            </a:endParaRPr>
          </a:p>
          <a:p>
            <a:pPr marL="323810">
              <a:lnSpc>
                <a:spcPts val="2601"/>
              </a:lnSpc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individuale.</a:t>
            </a:r>
            <a:endParaRPr sz="2300" dirty="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323810" indent="-309322">
              <a:buClr>
                <a:srgbClr val="669900"/>
              </a:buClr>
              <a:buFont typeface="Wingdings"/>
              <a:buChar char=""/>
              <a:tabLst>
                <a:tab pos="324535" algn="l"/>
              </a:tabLst>
            </a:pP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Attenzione a non svilire le individualità, appiattendo la valutazione</a:t>
            </a:r>
            <a:r>
              <a:rPr sz="2300" spc="-14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solo</a:t>
            </a:r>
            <a:endParaRPr sz="2300" dirty="0">
              <a:latin typeface="Arial"/>
              <a:cs typeface="Arial"/>
            </a:endParaRPr>
          </a:p>
          <a:p>
            <a:pPr marL="323810"/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sull’esito complessivo del</a:t>
            </a:r>
            <a:r>
              <a:rPr sz="2300" spc="-103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gruppo.</a:t>
            </a:r>
            <a:endParaRPr sz="2300" dirty="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403495" indent="-389007">
              <a:buClr>
                <a:srgbClr val="669900"/>
              </a:buClr>
              <a:buFont typeface="Wingdings"/>
              <a:buChar char=""/>
              <a:tabLst>
                <a:tab pos="403495" algn="l"/>
                <a:tab pos="404220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Prevedere una</a:t>
            </a:r>
            <a:r>
              <a:rPr sz="2300" spc="-1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valutazione:</a:t>
            </a:r>
            <a:endParaRPr sz="2300" dirty="0">
              <a:latin typeface="Arial"/>
              <a:cs typeface="Arial"/>
            </a:endParaRPr>
          </a:p>
          <a:p>
            <a:pPr marL="946077" lvl="1" indent="-212252">
              <a:spcBef>
                <a:spcPts val="1095"/>
              </a:spcBef>
              <a:buClr>
                <a:srgbClr val="669900"/>
              </a:buClr>
              <a:buFont typeface="Wingdings"/>
              <a:buChar char=""/>
              <a:tabLst>
                <a:tab pos="946800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individuale</a:t>
            </a:r>
            <a:endParaRPr sz="2300" dirty="0">
              <a:latin typeface="Arial"/>
              <a:cs typeface="Arial"/>
            </a:endParaRPr>
          </a:p>
          <a:p>
            <a:pPr marL="946077" lvl="1" indent="-212252">
              <a:spcBef>
                <a:spcPts val="1095"/>
              </a:spcBef>
              <a:buClr>
                <a:srgbClr val="669900"/>
              </a:buClr>
              <a:buFont typeface="Wingdings"/>
              <a:buChar char=""/>
              <a:tabLst>
                <a:tab pos="946800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di</a:t>
            </a:r>
            <a:r>
              <a:rPr sz="2300" spc="-9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gruppo</a:t>
            </a:r>
            <a:endParaRPr sz="2300" dirty="0">
              <a:latin typeface="Arial"/>
              <a:cs typeface="Arial"/>
            </a:endParaRPr>
          </a:p>
          <a:p>
            <a:pPr marL="946077" lvl="1" indent="-212252">
              <a:spcBef>
                <a:spcPts val="1095"/>
              </a:spcBef>
              <a:buClr>
                <a:srgbClr val="669900"/>
              </a:buClr>
              <a:buFont typeface="Wingdings"/>
              <a:buChar char=""/>
              <a:tabLst>
                <a:tab pos="946800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sull’acquisizione dei</a:t>
            </a:r>
            <a:r>
              <a:rPr sz="2300" spc="-8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contenuti</a:t>
            </a:r>
            <a:endParaRPr sz="2300" dirty="0">
              <a:latin typeface="Arial"/>
              <a:cs typeface="Arial"/>
            </a:endParaRPr>
          </a:p>
          <a:p>
            <a:pPr marL="946077" lvl="1" indent="-212252">
              <a:spcBef>
                <a:spcPts val="1095"/>
              </a:spcBef>
              <a:buClr>
                <a:srgbClr val="669900"/>
              </a:buClr>
              <a:buFont typeface="Wingdings"/>
              <a:buChar char=""/>
              <a:tabLst>
                <a:tab pos="946800" algn="l"/>
              </a:tabLst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sui processi messi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 in</a:t>
            </a:r>
            <a:r>
              <a:rPr sz="2300" spc="-13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spc="-6" dirty="0" err="1" smtClean="0">
                <a:solidFill>
                  <a:srgbClr val="800000"/>
                </a:solidFill>
                <a:latin typeface="Arial"/>
                <a:cs typeface="Arial"/>
              </a:rPr>
              <a:t>atto</a:t>
            </a:r>
            <a:endParaRPr sz="3300" dirty="0">
              <a:latin typeface="Times New Roman"/>
              <a:cs typeface="Times New Roman"/>
            </a:endParaRPr>
          </a:p>
          <a:p>
            <a:pPr marL="323810" marR="40567" indent="-309322" algn="just">
              <a:lnSpc>
                <a:spcPct val="90000"/>
              </a:lnSpc>
              <a:buClr>
                <a:srgbClr val="669900"/>
              </a:buClr>
              <a:buFont typeface="Wingdings"/>
              <a:buChar char=""/>
              <a:tabLst>
                <a:tab pos="324535" algn="l"/>
              </a:tabLst>
            </a:pPr>
            <a:r>
              <a:rPr sz="2300" spc="-6" dirty="0">
                <a:solidFill>
                  <a:srgbClr val="003300"/>
                </a:solidFill>
                <a:latin typeface="Arial"/>
                <a:cs typeface="Arial"/>
              </a:rPr>
              <a:t>L’interdipendenza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fra il voto personale con quello del gruppo</a:t>
            </a:r>
            <a:r>
              <a:rPr sz="2300" spc="-19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mantiene  la coesione e stimola la collaborazione reciproca, senza svilire le  </a:t>
            </a:r>
            <a:r>
              <a:rPr sz="2300" spc="-6" dirty="0">
                <a:solidFill>
                  <a:srgbClr val="003300"/>
                </a:solidFill>
                <a:latin typeface="Arial"/>
                <a:cs typeface="Arial"/>
              </a:rPr>
              <a:t>differenze</a:t>
            </a:r>
            <a:r>
              <a:rPr sz="2300" spc="-10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3300"/>
                </a:solidFill>
                <a:latin typeface="Arial"/>
                <a:cs typeface="Arial"/>
              </a:rPr>
              <a:t>individuali.</a:t>
            </a:r>
            <a:endParaRPr sz="2300" dirty="0">
              <a:latin typeface="Arial"/>
              <a:cs typeface="Arial"/>
            </a:endParaRPr>
          </a:p>
          <a:p>
            <a:pPr>
              <a:spcBef>
                <a:spcPts val="51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97795" marR="173858">
              <a:lnSpc>
                <a:spcPts val="2464"/>
              </a:lnSpc>
            </a:pP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Si può inserire un “bonus” per la capacità di relazionarsi</a:t>
            </a:r>
            <a:r>
              <a:rPr sz="2300" spc="-21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positivamente,  che va posta come elemento di discussione costante nel</a:t>
            </a:r>
            <a:r>
              <a:rPr sz="2300" spc="-21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00"/>
                </a:solidFill>
                <a:latin typeface="Arial"/>
                <a:cs typeface="Arial"/>
              </a:rPr>
              <a:t>gruppo.</a:t>
            </a:r>
            <a:endParaRPr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0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101" y="657225"/>
            <a:ext cx="10287000" cy="5738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7150" rIns="0" bIns="0" rtlCol="0">
            <a:spAutoFit/>
          </a:bodyPr>
          <a:lstStyle/>
          <a:p>
            <a:pPr marL="107950" marR="221615" algn="just">
              <a:spcBef>
                <a:spcPts val="450"/>
              </a:spcBef>
            </a:pPr>
            <a:r>
              <a:rPr lang="it-IT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lang="it-IT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finalità </a:t>
            </a:r>
            <a: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complessiva </a:t>
            </a:r>
            <a:r>
              <a:rPr lang="it-IT" sz="2800" dirty="0">
                <a:solidFill>
                  <a:srgbClr val="FFFFFF"/>
                </a:solidFill>
                <a:latin typeface="Century Gothic"/>
                <a:cs typeface="Century Gothic"/>
              </a:rPr>
              <a:t>del  nostro </a:t>
            </a:r>
            <a: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agire didattico  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far </a:t>
            </a:r>
            <a:r>
              <a:rPr lang="it-IT"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acquisire, 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sviluppare 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cs typeface="Century Gothic"/>
              </a:rPr>
              <a:t>o </a:t>
            </a:r>
            <a:r>
              <a:rPr lang="it-IT"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consolidare </a:t>
            </a:r>
            <a: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delle </a:t>
            </a:r>
            <a:r>
              <a:rPr lang="it-IT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lang="it-IT"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lang="it-IT" sz="2800" dirty="0">
                <a:solidFill>
                  <a:srgbClr val="FFFFFF"/>
                </a:solidFill>
                <a:latin typeface="Century Gothic"/>
                <a:cs typeface="Century Gothic"/>
              </a:rPr>
              <a:t>cominciando </a:t>
            </a:r>
            <a:r>
              <a:rPr lang="it-IT" sz="2800" spc="-20" dirty="0" err="1">
                <a:solidFill>
                  <a:srgbClr val="FFFFFF"/>
                </a:solidFill>
                <a:latin typeface="Century Gothic"/>
                <a:cs typeface="Century Gothic"/>
              </a:rPr>
              <a:t>dallˇ</a:t>
            </a:r>
            <a:r>
              <a:rPr lang="it-IT" sz="2800" b="1" spc="-20" dirty="0" err="1">
                <a:solidFill>
                  <a:srgbClr val="FFFFFF"/>
                </a:solidFill>
                <a:latin typeface="Century Gothic"/>
                <a:cs typeface="Century Gothic"/>
              </a:rPr>
              <a:t>attivazione</a:t>
            </a:r>
            <a:r>
              <a:rPr lang="it-IT" sz="2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degli </a:t>
            </a:r>
            <a:r>
              <a:rPr lang="it-IT"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allievi </a:t>
            </a:r>
            <a:r>
              <a:rPr lang="it-IT" sz="2800" dirty="0">
                <a:solidFill>
                  <a:srgbClr val="FFFFFF"/>
                </a:solidFill>
                <a:latin typeface="Century Gothic"/>
                <a:cs typeface="Century Gothic"/>
              </a:rPr>
              <a:t>e centrando </a:t>
            </a:r>
            <a: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la propria azione sul  </a:t>
            </a:r>
            <a:r>
              <a:rPr lang="it-IT"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costruire 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cs typeface="Century Gothic"/>
              </a:rPr>
              <a:t>situazioni </a:t>
            </a:r>
            <a:r>
              <a:rPr lang="it-IT"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lang="it-IT" sz="28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t-IT"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apprendimento</a:t>
            </a:r>
            <a:r>
              <a:rPr lang="it-IT"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</a:p>
          <a:p>
            <a:pPr marL="107950" marR="221615">
              <a:spcBef>
                <a:spcPts val="450"/>
              </a:spcBef>
            </a:pPr>
            <a:endParaRPr lang="it-IT" sz="2800" spc="-5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07950" marR="221615" algn="ctr">
              <a:spcBef>
                <a:spcPts val="450"/>
              </a:spcBef>
            </a:pPr>
            <a:r>
              <a:rPr lang="it-IT" sz="2800" dirty="0" smtClean="0">
                <a:solidFill>
                  <a:srgbClr val="FFFF00"/>
                </a:solidFill>
                <a:latin typeface="Century Gothic"/>
                <a:cs typeface="Century Gothic"/>
              </a:rPr>
              <a:t>Punto di partenza</a:t>
            </a:r>
          </a:p>
          <a:p>
            <a:pPr marL="107950" marR="221615" algn="ctr">
              <a:spcBef>
                <a:spcPts val="450"/>
              </a:spcBef>
            </a:pPr>
            <a:endParaRPr lang="it-IT" sz="2800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107950" marR="221615" algn="just">
              <a:lnSpc>
                <a:spcPct val="100000"/>
              </a:lnSpc>
              <a:spcBef>
                <a:spcPts val="450"/>
              </a:spcBef>
            </a:pPr>
            <a:r>
              <a:rPr sz="28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informarsi</a:t>
            </a:r>
            <a:r>
              <a:rPr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sulle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competenze/  conoscenze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già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in possesso del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gruppo classe, 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perché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ciascun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insegnante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possa attrezzarsi  per </a:t>
            </a:r>
            <a:r>
              <a:rPr sz="2800" dirty="0">
                <a:solidFill>
                  <a:srgbClr val="FFFF00"/>
                </a:solidFill>
                <a:latin typeface="Century Gothic"/>
                <a:cs typeface="Century Gothic"/>
              </a:rPr>
              <a:t>negoziare gli </a:t>
            </a:r>
            <a:r>
              <a:rPr sz="2800" b="1" spc="-5" dirty="0">
                <a:solidFill>
                  <a:srgbClr val="FFFF00"/>
                </a:solidFill>
                <a:latin typeface="Century Gothic"/>
                <a:cs typeface="Century Gothic"/>
              </a:rPr>
              <a:t>obiettivi di apprendimento  </a:t>
            </a:r>
            <a:r>
              <a:rPr sz="2800" spc="-5" dirty="0">
                <a:solidFill>
                  <a:srgbClr val="FFFF00"/>
                </a:solidFill>
                <a:latin typeface="Century Gothic"/>
                <a:cs typeface="Century Gothic"/>
              </a:rPr>
              <a:t>insieme ai propri </a:t>
            </a:r>
            <a:r>
              <a:rPr sz="2800" b="1" spc="-5" dirty="0">
                <a:solidFill>
                  <a:srgbClr val="FFFF00"/>
                </a:solidFill>
                <a:latin typeface="Century Gothic"/>
                <a:cs typeface="Century Gothic"/>
              </a:rPr>
              <a:t>allievi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impostare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una 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didattica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per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utilizzando gli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allievi  stessi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come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risorse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4466" y="763287"/>
            <a:ext cx="2342894" cy="336127"/>
          </a:xfrm>
          <a:custGeom>
            <a:avLst/>
            <a:gdLst/>
            <a:ahLst/>
            <a:cxnLst/>
            <a:rect l="l" t="t" r="r" b="b"/>
            <a:pathLst>
              <a:path w="2003425" h="304800">
                <a:moveTo>
                  <a:pt x="0" y="304800"/>
                </a:moveTo>
                <a:lnTo>
                  <a:pt x="2003425" y="304800"/>
                </a:lnTo>
                <a:lnTo>
                  <a:pt x="20034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7360" y="763287"/>
            <a:ext cx="2138680" cy="336127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0" y="304800"/>
                </a:moveTo>
                <a:lnTo>
                  <a:pt x="1828800" y="304800"/>
                </a:lnTo>
                <a:lnTo>
                  <a:pt x="1828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6040" y="763287"/>
            <a:ext cx="2138680" cy="336127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0" y="304800"/>
                </a:moveTo>
                <a:lnTo>
                  <a:pt x="1828800" y="304800"/>
                </a:lnTo>
                <a:lnTo>
                  <a:pt x="1828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4720" y="763287"/>
            <a:ext cx="2138680" cy="336127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0" y="304800"/>
                </a:moveTo>
                <a:lnTo>
                  <a:pt x="1828800" y="304800"/>
                </a:lnTo>
                <a:lnTo>
                  <a:pt x="1828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99415"/>
            <a:ext cx="1934466" cy="1866203"/>
          </a:xfrm>
          <a:custGeom>
            <a:avLst/>
            <a:gdLst/>
            <a:ahLst/>
            <a:cxnLst/>
            <a:rect l="l" t="t" r="r" b="b"/>
            <a:pathLst>
              <a:path w="1654175" h="1692275">
                <a:moveTo>
                  <a:pt x="0" y="1692275"/>
                </a:moveTo>
                <a:lnTo>
                  <a:pt x="1654175" y="1692275"/>
                </a:lnTo>
                <a:lnTo>
                  <a:pt x="1654175" y="0"/>
                </a:lnTo>
                <a:lnTo>
                  <a:pt x="0" y="0"/>
                </a:lnTo>
                <a:lnTo>
                  <a:pt x="0" y="1692275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4466" y="1099415"/>
            <a:ext cx="2342894" cy="1866203"/>
          </a:xfrm>
          <a:custGeom>
            <a:avLst/>
            <a:gdLst/>
            <a:ahLst/>
            <a:cxnLst/>
            <a:rect l="l" t="t" r="r" b="b"/>
            <a:pathLst>
              <a:path w="2003425" h="1692275">
                <a:moveTo>
                  <a:pt x="0" y="1692275"/>
                </a:moveTo>
                <a:lnTo>
                  <a:pt x="2003425" y="1692275"/>
                </a:lnTo>
                <a:lnTo>
                  <a:pt x="2003425" y="0"/>
                </a:lnTo>
                <a:lnTo>
                  <a:pt x="0" y="0"/>
                </a:lnTo>
                <a:lnTo>
                  <a:pt x="0" y="1692275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7360" y="1099415"/>
            <a:ext cx="2138680" cy="1866203"/>
          </a:xfrm>
          <a:custGeom>
            <a:avLst/>
            <a:gdLst/>
            <a:ahLst/>
            <a:cxnLst/>
            <a:rect l="l" t="t" r="r" b="b"/>
            <a:pathLst>
              <a:path w="1828800" h="1692275">
                <a:moveTo>
                  <a:pt x="0" y="1692275"/>
                </a:moveTo>
                <a:lnTo>
                  <a:pt x="1828800" y="1692275"/>
                </a:lnTo>
                <a:lnTo>
                  <a:pt x="1828800" y="0"/>
                </a:lnTo>
                <a:lnTo>
                  <a:pt x="0" y="0"/>
                </a:lnTo>
                <a:lnTo>
                  <a:pt x="0" y="1692275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6040" y="1099415"/>
            <a:ext cx="2138680" cy="1866203"/>
          </a:xfrm>
          <a:custGeom>
            <a:avLst/>
            <a:gdLst/>
            <a:ahLst/>
            <a:cxnLst/>
            <a:rect l="l" t="t" r="r" b="b"/>
            <a:pathLst>
              <a:path w="1828800" h="1692275">
                <a:moveTo>
                  <a:pt x="0" y="1692275"/>
                </a:moveTo>
                <a:lnTo>
                  <a:pt x="1828800" y="1692275"/>
                </a:lnTo>
                <a:lnTo>
                  <a:pt x="1828800" y="0"/>
                </a:lnTo>
                <a:lnTo>
                  <a:pt x="0" y="0"/>
                </a:lnTo>
                <a:lnTo>
                  <a:pt x="0" y="1692275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54720" y="1099415"/>
            <a:ext cx="2138680" cy="1866203"/>
          </a:xfrm>
          <a:custGeom>
            <a:avLst/>
            <a:gdLst/>
            <a:ahLst/>
            <a:cxnLst/>
            <a:rect l="l" t="t" r="r" b="b"/>
            <a:pathLst>
              <a:path w="1828800" h="1692275">
                <a:moveTo>
                  <a:pt x="0" y="1692275"/>
                </a:moveTo>
                <a:lnTo>
                  <a:pt x="1828800" y="1692275"/>
                </a:lnTo>
                <a:lnTo>
                  <a:pt x="1828800" y="0"/>
                </a:lnTo>
                <a:lnTo>
                  <a:pt x="0" y="0"/>
                </a:lnTo>
                <a:lnTo>
                  <a:pt x="0" y="1692275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965618"/>
            <a:ext cx="1934466" cy="2372494"/>
          </a:xfrm>
          <a:custGeom>
            <a:avLst/>
            <a:gdLst/>
            <a:ahLst/>
            <a:cxnLst/>
            <a:rect l="l" t="t" r="r" b="b"/>
            <a:pathLst>
              <a:path w="1654175" h="2151379">
                <a:moveTo>
                  <a:pt x="0" y="2151126"/>
                </a:moveTo>
                <a:lnTo>
                  <a:pt x="1654175" y="2151126"/>
                </a:lnTo>
                <a:lnTo>
                  <a:pt x="1654175" y="0"/>
                </a:lnTo>
                <a:lnTo>
                  <a:pt x="0" y="0"/>
                </a:lnTo>
                <a:lnTo>
                  <a:pt x="0" y="215112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466" y="2965618"/>
            <a:ext cx="2342894" cy="2372494"/>
          </a:xfrm>
          <a:custGeom>
            <a:avLst/>
            <a:gdLst/>
            <a:ahLst/>
            <a:cxnLst/>
            <a:rect l="l" t="t" r="r" b="b"/>
            <a:pathLst>
              <a:path w="2003425" h="2151379">
                <a:moveTo>
                  <a:pt x="0" y="2151126"/>
                </a:moveTo>
                <a:lnTo>
                  <a:pt x="2003425" y="2151126"/>
                </a:lnTo>
                <a:lnTo>
                  <a:pt x="2003425" y="0"/>
                </a:lnTo>
                <a:lnTo>
                  <a:pt x="0" y="0"/>
                </a:lnTo>
                <a:lnTo>
                  <a:pt x="0" y="215112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7360" y="2965618"/>
            <a:ext cx="2138680" cy="2372494"/>
          </a:xfrm>
          <a:custGeom>
            <a:avLst/>
            <a:gdLst/>
            <a:ahLst/>
            <a:cxnLst/>
            <a:rect l="l" t="t" r="r" b="b"/>
            <a:pathLst>
              <a:path w="1828800" h="2151379">
                <a:moveTo>
                  <a:pt x="0" y="2151126"/>
                </a:moveTo>
                <a:lnTo>
                  <a:pt x="1828800" y="2151126"/>
                </a:lnTo>
                <a:lnTo>
                  <a:pt x="1828800" y="0"/>
                </a:lnTo>
                <a:lnTo>
                  <a:pt x="0" y="0"/>
                </a:lnTo>
                <a:lnTo>
                  <a:pt x="0" y="215112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6040" y="2965618"/>
            <a:ext cx="2138680" cy="2372494"/>
          </a:xfrm>
          <a:custGeom>
            <a:avLst/>
            <a:gdLst/>
            <a:ahLst/>
            <a:cxnLst/>
            <a:rect l="l" t="t" r="r" b="b"/>
            <a:pathLst>
              <a:path w="1828800" h="2151379">
                <a:moveTo>
                  <a:pt x="0" y="2151126"/>
                </a:moveTo>
                <a:lnTo>
                  <a:pt x="1828800" y="2151126"/>
                </a:lnTo>
                <a:lnTo>
                  <a:pt x="1828800" y="0"/>
                </a:lnTo>
                <a:lnTo>
                  <a:pt x="0" y="0"/>
                </a:lnTo>
                <a:lnTo>
                  <a:pt x="0" y="215112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54720" y="2965618"/>
            <a:ext cx="2138680" cy="2372494"/>
          </a:xfrm>
          <a:custGeom>
            <a:avLst/>
            <a:gdLst/>
            <a:ahLst/>
            <a:cxnLst/>
            <a:rect l="l" t="t" r="r" b="b"/>
            <a:pathLst>
              <a:path w="1828800" h="2151379">
                <a:moveTo>
                  <a:pt x="0" y="2151126"/>
                </a:moveTo>
                <a:lnTo>
                  <a:pt x="1828800" y="2151126"/>
                </a:lnTo>
                <a:lnTo>
                  <a:pt x="1828800" y="0"/>
                </a:lnTo>
                <a:lnTo>
                  <a:pt x="0" y="0"/>
                </a:lnTo>
                <a:lnTo>
                  <a:pt x="0" y="215112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337690"/>
            <a:ext cx="1934466" cy="2225439"/>
          </a:xfrm>
          <a:custGeom>
            <a:avLst/>
            <a:gdLst/>
            <a:ahLst/>
            <a:cxnLst/>
            <a:rect l="l" t="t" r="r" b="b"/>
            <a:pathLst>
              <a:path w="1654175" h="2018029">
                <a:moveTo>
                  <a:pt x="1654175" y="2017773"/>
                </a:moveTo>
                <a:lnTo>
                  <a:pt x="1654175" y="0"/>
                </a:lnTo>
                <a:lnTo>
                  <a:pt x="0" y="0"/>
                </a:lnTo>
                <a:lnTo>
                  <a:pt x="0" y="2017773"/>
                </a:lnTo>
                <a:lnTo>
                  <a:pt x="1654175" y="2017773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34466" y="5337690"/>
            <a:ext cx="2342894" cy="2225439"/>
          </a:xfrm>
          <a:custGeom>
            <a:avLst/>
            <a:gdLst/>
            <a:ahLst/>
            <a:cxnLst/>
            <a:rect l="l" t="t" r="r" b="b"/>
            <a:pathLst>
              <a:path w="2003425" h="2018029">
                <a:moveTo>
                  <a:pt x="2003425" y="2017773"/>
                </a:moveTo>
                <a:lnTo>
                  <a:pt x="2003425" y="0"/>
                </a:lnTo>
                <a:lnTo>
                  <a:pt x="0" y="0"/>
                </a:lnTo>
                <a:lnTo>
                  <a:pt x="0" y="2017773"/>
                </a:lnTo>
                <a:lnTo>
                  <a:pt x="2003425" y="2017773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7360" y="5337690"/>
            <a:ext cx="2138680" cy="2225439"/>
          </a:xfrm>
          <a:custGeom>
            <a:avLst/>
            <a:gdLst/>
            <a:ahLst/>
            <a:cxnLst/>
            <a:rect l="l" t="t" r="r" b="b"/>
            <a:pathLst>
              <a:path w="1828800" h="2018029">
                <a:moveTo>
                  <a:pt x="1828800" y="2017773"/>
                </a:moveTo>
                <a:lnTo>
                  <a:pt x="1828800" y="0"/>
                </a:lnTo>
                <a:lnTo>
                  <a:pt x="0" y="0"/>
                </a:lnTo>
                <a:lnTo>
                  <a:pt x="0" y="2017773"/>
                </a:lnTo>
                <a:lnTo>
                  <a:pt x="1828800" y="2017773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16040" y="5337690"/>
            <a:ext cx="2138680" cy="2225439"/>
          </a:xfrm>
          <a:custGeom>
            <a:avLst/>
            <a:gdLst/>
            <a:ahLst/>
            <a:cxnLst/>
            <a:rect l="l" t="t" r="r" b="b"/>
            <a:pathLst>
              <a:path w="1828800" h="2018029">
                <a:moveTo>
                  <a:pt x="1828800" y="2017773"/>
                </a:moveTo>
                <a:lnTo>
                  <a:pt x="1828800" y="0"/>
                </a:lnTo>
                <a:lnTo>
                  <a:pt x="0" y="0"/>
                </a:lnTo>
                <a:lnTo>
                  <a:pt x="0" y="2017773"/>
                </a:lnTo>
                <a:lnTo>
                  <a:pt x="1828800" y="2017773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54720" y="5337690"/>
            <a:ext cx="2138680" cy="2225439"/>
          </a:xfrm>
          <a:custGeom>
            <a:avLst/>
            <a:gdLst/>
            <a:ahLst/>
            <a:cxnLst/>
            <a:rect l="l" t="t" r="r" b="b"/>
            <a:pathLst>
              <a:path w="1828800" h="2018029">
                <a:moveTo>
                  <a:pt x="1828800" y="2017773"/>
                </a:moveTo>
                <a:lnTo>
                  <a:pt x="1828800" y="0"/>
                </a:lnTo>
                <a:lnTo>
                  <a:pt x="0" y="0"/>
                </a:lnTo>
                <a:lnTo>
                  <a:pt x="0" y="2017773"/>
                </a:lnTo>
                <a:lnTo>
                  <a:pt x="1828800" y="2017773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4466" y="756285"/>
            <a:ext cx="0" cy="6806565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1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7360" y="756285"/>
            <a:ext cx="0" cy="6806565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1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16040" y="756285"/>
            <a:ext cx="0" cy="6806565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1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54720" y="756285"/>
            <a:ext cx="0" cy="6806565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1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099414"/>
            <a:ext cx="106934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965618"/>
            <a:ext cx="106934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5337690"/>
            <a:ext cx="106934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756285"/>
            <a:ext cx="0" cy="6806565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1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93400" y="756285"/>
            <a:ext cx="0" cy="6806565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1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63288"/>
            <a:ext cx="106934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5828" y="807964"/>
            <a:ext cx="51009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2199303" algn="l"/>
                <a:tab pos="4285598" algn="l"/>
              </a:tabLst>
            </a:pPr>
            <a:r>
              <a:rPr sz="1600" b="1" spc="-6" dirty="0">
                <a:latin typeface="Arial"/>
                <a:cs typeface="Arial"/>
              </a:rPr>
              <a:t>Punti</a:t>
            </a:r>
            <a:r>
              <a:rPr sz="1600" b="1" spc="-11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	</a:t>
            </a:r>
            <a:r>
              <a:rPr sz="1600" b="1" spc="-6" dirty="0">
                <a:latin typeface="Arial"/>
                <a:cs typeface="Arial"/>
              </a:rPr>
              <a:t>Punti</a:t>
            </a:r>
            <a:r>
              <a:rPr sz="1600" b="1" spc="-11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	</a:t>
            </a:r>
            <a:r>
              <a:rPr sz="1600" b="1" spc="-6" dirty="0">
                <a:latin typeface="Arial"/>
                <a:cs typeface="Arial"/>
              </a:rPr>
              <a:t>Punti</a:t>
            </a:r>
            <a:r>
              <a:rPr sz="1600" b="1" spc="-108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63750" y="807965"/>
            <a:ext cx="721805" cy="247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1600" b="1" spc="-6" dirty="0">
                <a:latin typeface="Arial"/>
                <a:cs typeface="Arial"/>
              </a:rPr>
              <a:t>Punti</a:t>
            </a:r>
            <a:r>
              <a:rPr sz="1600" b="1" spc="-108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081" y="1144091"/>
            <a:ext cx="131291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b="1" dirty="0">
                <a:latin typeface="Arial"/>
                <a:cs typeface="Arial"/>
              </a:rPr>
              <a:t>Ricerca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-6" dirty="0">
                <a:latin typeface="Arial"/>
                <a:cs typeface="Arial"/>
              </a:rPr>
              <a:t>delle  informazioni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26845" y="1144091"/>
            <a:ext cx="200575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ha</a:t>
            </a:r>
            <a:r>
              <a:rPr sz="1600" spc="-14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acquisito  </a:t>
            </a:r>
            <a:r>
              <a:rPr sz="1600" spc="-6" dirty="0">
                <a:latin typeface="Arial"/>
                <a:cs typeface="Arial"/>
              </a:rPr>
              <a:t>informazioni  </a:t>
            </a:r>
            <a:r>
              <a:rPr sz="1600" dirty="0">
                <a:latin typeface="Arial"/>
                <a:cs typeface="Arial"/>
              </a:rPr>
              <a:t>approfondite su tutti i  punti richiesti,  utilizzando tutte le  risorse</a:t>
            </a:r>
            <a:r>
              <a:rPr sz="1600" spc="-13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indicate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70185" y="1144091"/>
            <a:ext cx="18616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ha  acquisito  </a:t>
            </a:r>
            <a:r>
              <a:rPr sz="1600" spc="-6" dirty="0">
                <a:latin typeface="Arial"/>
                <a:cs typeface="Arial"/>
              </a:rPr>
              <a:t>informazioni </a:t>
            </a:r>
            <a:r>
              <a:rPr sz="1600" dirty="0">
                <a:latin typeface="Arial"/>
                <a:cs typeface="Arial"/>
              </a:rPr>
              <a:t>sui  punti richiesti, </a:t>
            </a:r>
            <a:r>
              <a:rPr sz="1600" spc="-6" dirty="0">
                <a:latin typeface="Arial"/>
                <a:cs typeface="Arial"/>
              </a:rPr>
              <a:t>ma</a:t>
            </a:r>
            <a:r>
              <a:rPr sz="1600" spc="-17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  modo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superficiale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09161" y="1144091"/>
            <a:ext cx="1863176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ha  acquisito  </a:t>
            </a:r>
            <a:r>
              <a:rPr sz="1600" spc="-6" dirty="0">
                <a:latin typeface="Arial"/>
                <a:cs typeface="Arial"/>
              </a:rPr>
              <a:t>informazioni </a:t>
            </a:r>
            <a:r>
              <a:rPr sz="1600" dirty="0">
                <a:latin typeface="Arial"/>
                <a:cs typeface="Arial"/>
              </a:rPr>
              <a:t>solo</a:t>
            </a:r>
            <a:r>
              <a:rPr sz="1600" spc="-10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  alcuni dei punti  richiesti, usando  parte delle risorse  indicate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48287" y="1144091"/>
            <a:ext cx="15275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 algn="just"/>
            <a:r>
              <a:rPr sz="1600" dirty="0">
                <a:latin typeface="Arial"/>
                <a:cs typeface="Arial"/>
              </a:rPr>
              <a:t>Il gruppo non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  acquisito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alcuna  </a:t>
            </a:r>
            <a:r>
              <a:rPr sz="1600" spc="-6" dirty="0">
                <a:latin typeface="Arial"/>
                <a:cs typeface="Arial"/>
              </a:rPr>
              <a:t>informazione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081" y="3010573"/>
            <a:ext cx="15564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b="1" dirty="0">
                <a:latin typeface="Arial"/>
                <a:cs typeface="Arial"/>
              </a:rPr>
              <a:t>Or</a:t>
            </a:r>
            <a:r>
              <a:rPr sz="1600" b="1" spc="-11" dirty="0">
                <a:latin typeface="Arial"/>
                <a:cs typeface="Arial"/>
              </a:rPr>
              <a:t>g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1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izz</a:t>
            </a:r>
            <a:r>
              <a:rPr sz="1600" b="1" spc="-17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z</a:t>
            </a:r>
            <a:r>
              <a:rPr sz="1600" b="1" spc="-11" dirty="0">
                <a:latin typeface="Arial"/>
                <a:cs typeface="Arial"/>
              </a:rPr>
              <a:t>ion</a:t>
            </a:r>
            <a:r>
              <a:rPr sz="1600" b="1" dirty="0">
                <a:latin typeface="Arial"/>
                <a:cs typeface="Arial"/>
              </a:rPr>
              <a:t>e  </a:t>
            </a:r>
            <a:r>
              <a:rPr sz="1600" b="1" spc="-6" dirty="0">
                <a:latin typeface="Arial"/>
                <a:cs typeface="Arial"/>
              </a:rPr>
              <a:t>del</a:t>
            </a:r>
            <a:r>
              <a:rPr sz="1600" b="1" spc="-103" dirty="0">
                <a:latin typeface="Arial"/>
                <a:cs typeface="Arial"/>
              </a:rPr>
              <a:t> </a:t>
            </a:r>
            <a:r>
              <a:rPr sz="1600" b="1" spc="-6" dirty="0">
                <a:latin typeface="Arial"/>
                <a:cs typeface="Arial"/>
              </a:rPr>
              <a:t>lavoro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26845" y="3010573"/>
            <a:ext cx="2080757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ha seguito  puntualmente le  </a:t>
            </a:r>
            <a:r>
              <a:rPr sz="1600" spc="-6" dirty="0">
                <a:latin typeface="Arial"/>
                <a:cs typeface="Arial"/>
              </a:rPr>
              <a:t>procedure </a:t>
            </a:r>
            <a:r>
              <a:rPr sz="1600" dirty="0">
                <a:latin typeface="Arial"/>
                <a:cs typeface="Arial"/>
              </a:rPr>
              <a:t>indicate,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  </a:t>
            </a:r>
            <a:r>
              <a:rPr sz="1600" spc="-6" dirty="0">
                <a:latin typeface="Arial"/>
                <a:cs typeface="Arial"/>
              </a:rPr>
              <a:t>organizzato </a:t>
            </a:r>
            <a:r>
              <a:rPr sz="1600" dirty="0">
                <a:latin typeface="Arial"/>
                <a:cs typeface="Arial"/>
              </a:rPr>
              <a:t>il </a:t>
            </a:r>
            <a:r>
              <a:rPr sz="1600" spc="-6" dirty="0">
                <a:latin typeface="Arial"/>
                <a:cs typeface="Arial"/>
              </a:rPr>
              <a:t>lavoro  </a:t>
            </a:r>
            <a:r>
              <a:rPr sz="1600" dirty="0">
                <a:latin typeface="Arial"/>
                <a:cs typeface="Arial"/>
              </a:rPr>
              <a:t>utilizzando tutto il  tempo a disposizione,  ha rispettato i termini  di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consegna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70185" y="3010574"/>
            <a:ext cx="194709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ha  parzialmente</a:t>
            </a:r>
            <a:r>
              <a:rPr sz="1600" spc="-14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seguito  le </a:t>
            </a:r>
            <a:r>
              <a:rPr sz="1600" spc="-6" dirty="0">
                <a:latin typeface="Arial"/>
                <a:cs typeface="Arial"/>
              </a:rPr>
              <a:t>procedure  </a:t>
            </a:r>
            <a:r>
              <a:rPr sz="1600" dirty="0">
                <a:latin typeface="Arial"/>
                <a:cs typeface="Arial"/>
              </a:rPr>
              <a:t>indicate, non ha  utilizzato tutto il  tempo a  disposizione, </a:t>
            </a:r>
            <a:r>
              <a:rPr sz="1600" spc="-6" dirty="0">
                <a:latin typeface="Arial"/>
                <a:cs typeface="Arial"/>
              </a:rPr>
              <a:t>ma </a:t>
            </a:r>
            <a:r>
              <a:rPr sz="1600" dirty="0">
                <a:latin typeface="Arial"/>
                <a:cs typeface="Arial"/>
              </a:rPr>
              <a:t>ha  rispettato i termini di  consegna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09160" y="3010574"/>
            <a:ext cx="194709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ha  parzialmente</a:t>
            </a:r>
            <a:r>
              <a:rPr sz="1600" spc="-14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seguito  le </a:t>
            </a:r>
            <a:r>
              <a:rPr sz="1600" spc="-6" dirty="0">
                <a:latin typeface="Arial"/>
                <a:cs typeface="Arial"/>
              </a:rPr>
              <a:t>procedure  </a:t>
            </a:r>
            <a:r>
              <a:rPr sz="1600" dirty="0">
                <a:latin typeface="Arial"/>
                <a:cs typeface="Arial"/>
              </a:rPr>
              <a:t>indicate, non ha  utilizzato bene il  tempo a  disposizione, non ha  rispettato i termini di  consegna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48286" y="3010574"/>
            <a:ext cx="192555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non ha  seguito le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procedure  indicate, ha</a:t>
            </a:r>
            <a:r>
              <a:rPr sz="1600" spc="-13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sciupato  il tempo a  disposizione, non</a:t>
            </a:r>
            <a:r>
              <a:rPr sz="1600" spc="-17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  rispettato i termini di  consegna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081" y="5383349"/>
            <a:ext cx="1734707" cy="247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1600" b="1" spc="-6" dirty="0">
                <a:latin typeface="Arial"/>
                <a:cs typeface="Arial"/>
              </a:rPr>
              <a:t>Lavoro di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6" dirty="0">
                <a:latin typeface="Arial"/>
                <a:cs typeface="Arial"/>
              </a:rPr>
              <a:t>gruppo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26845" y="5383349"/>
            <a:ext cx="214981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ha  </a:t>
            </a:r>
            <a:r>
              <a:rPr sz="1600" spc="-6" dirty="0">
                <a:latin typeface="Arial"/>
                <a:cs typeface="Arial"/>
              </a:rPr>
              <a:t>sostenutola  </a:t>
            </a:r>
            <a:r>
              <a:rPr sz="1600" dirty="0">
                <a:latin typeface="Arial"/>
                <a:cs typeface="Arial"/>
              </a:rPr>
              <a:t>partecipazione </a:t>
            </a:r>
            <a:r>
              <a:rPr sz="1600" spc="-6" dirty="0">
                <a:latin typeface="Arial"/>
                <a:cs typeface="Arial"/>
              </a:rPr>
              <a:t>attiva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  tutti i componenti, con  la discussione e la  valorizzazione dei  </a:t>
            </a:r>
            <a:r>
              <a:rPr sz="1600" spc="-6" dirty="0">
                <a:latin typeface="Arial"/>
                <a:cs typeface="Arial"/>
              </a:rPr>
              <a:t>diversi </a:t>
            </a:r>
            <a:r>
              <a:rPr sz="1600" dirty="0">
                <a:latin typeface="Arial"/>
                <a:cs typeface="Arial"/>
              </a:rPr>
              <a:t>contributi per la  realizzazione del  prodotto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70185" y="5383349"/>
            <a:ext cx="1920356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dirty="0">
                <a:latin typeface="Arial"/>
                <a:cs typeface="Arial"/>
              </a:rPr>
              <a:t>Il gruppo ha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6" dirty="0">
                <a:latin typeface="Arial"/>
                <a:cs typeface="Arial"/>
              </a:rPr>
              <a:t>lavorato  attivamente,  dividendosi </a:t>
            </a:r>
            <a:r>
              <a:rPr sz="1600" dirty="0">
                <a:latin typeface="Arial"/>
                <a:cs typeface="Arial"/>
              </a:rPr>
              <a:t>i compiti  </a:t>
            </a:r>
            <a:r>
              <a:rPr sz="1600" spc="-6" dirty="0">
                <a:latin typeface="Arial"/>
                <a:cs typeface="Arial"/>
              </a:rPr>
              <a:t>ma </a:t>
            </a:r>
            <a:r>
              <a:rPr sz="1600" dirty="0">
                <a:latin typeface="Arial"/>
                <a:cs typeface="Arial"/>
              </a:rPr>
              <a:t>procedendo in  </a:t>
            </a:r>
            <a:r>
              <a:rPr sz="1600" spc="-6" dirty="0">
                <a:latin typeface="Arial"/>
                <a:cs typeface="Arial"/>
              </a:rPr>
              <a:t>modo </a:t>
            </a:r>
            <a:r>
              <a:rPr sz="1600" dirty="0">
                <a:latin typeface="Arial"/>
                <a:cs typeface="Arial"/>
              </a:rPr>
              <a:t>autonomo  nella realizzazione  del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prodotto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09160" y="5383349"/>
            <a:ext cx="179411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spc="-6" dirty="0">
                <a:latin typeface="Arial"/>
                <a:cs typeface="Arial"/>
              </a:rPr>
              <a:t>Nel </a:t>
            </a:r>
            <a:r>
              <a:rPr sz="1600" dirty="0">
                <a:latin typeface="Arial"/>
                <a:cs typeface="Arial"/>
              </a:rPr>
              <a:t>gruppo solo  alcuni hanno  </a:t>
            </a:r>
            <a:r>
              <a:rPr sz="1600" spc="-6" dirty="0">
                <a:latin typeface="Arial"/>
                <a:cs typeface="Arial"/>
              </a:rPr>
              <a:t>lavorato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6" dirty="0">
                <a:latin typeface="Arial"/>
                <a:cs typeface="Arial"/>
              </a:rPr>
              <a:t>modo  attivo, </a:t>
            </a:r>
            <a:r>
              <a:rPr sz="1600" dirty="0">
                <a:latin typeface="Arial"/>
                <a:cs typeface="Arial"/>
              </a:rPr>
              <a:t>e/o </a:t>
            </a:r>
            <a:r>
              <a:rPr sz="1600" spc="-11" dirty="0">
                <a:latin typeface="Arial"/>
                <a:cs typeface="Arial"/>
              </a:rPr>
              <a:t>vi </a:t>
            </a:r>
            <a:r>
              <a:rPr sz="1600" dirty="0">
                <a:latin typeface="Arial"/>
                <a:cs typeface="Arial"/>
              </a:rPr>
              <a:t>sono  stati conflitti che  hanno reso </a:t>
            </a:r>
            <a:r>
              <a:rPr sz="1600" spc="-6" dirty="0">
                <a:latin typeface="Arial"/>
                <a:cs typeface="Arial"/>
              </a:rPr>
              <a:t>difficile 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spc="-6" dirty="0">
                <a:latin typeface="Arial"/>
                <a:cs typeface="Arial"/>
              </a:rPr>
              <a:t>realizzazione</a:t>
            </a:r>
            <a:r>
              <a:rPr sz="1600" spc="-9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  </a:t>
            </a:r>
            <a:r>
              <a:rPr sz="1600" spc="-6" dirty="0">
                <a:latin typeface="Arial"/>
                <a:cs typeface="Arial"/>
              </a:rPr>
              <a:t>lavoro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48286" y="5383349"/>
            <a:ext cx="1953031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1600" spc="-6" dirty="0">
                <a:latin typeface="Arial"/>
                <a:cs typeface="Arial"/>
              </a:rPr>
              <a:t>Nel </a:t>
            </a:r>
            <a:r>
              <a:rPr sz="1600" dirty="0">
                <a:latin typeface="Arial"/>
                <a:cs typeface="Arial"/>
              </a:rPr>
              <a:t>gruppo è  mancata </a:t>
            </a:r>
            <a:r>
              <a:rPr sz="1600" spc="-6" dirty="0">
                <a:latin typeface="Arial"/>
                <a:cs typeface="Arial"/>
              </a:rPr>
              <a:t>totalmente  </a:t>
            </a:r>
            <a:r>
              <a:rPr sz="1600" dirty="0">
                <a:latin typeface="Arial"/>
                <a:cs typeface="Arial"/>
              </a:rPr>
              <a:t>la collaborazione,  solo per poco tempo  qualcuno ha</a:t>
            </a:r>
            <a:r>
              <a:rPr sz="1600" spc="-143" dirty="0">
                <a:latin typeface="Arial"/>
                <a:cs typeface="Arial"/>
              </a:rPr>
              <a:t> </a:t>
            </a:r>
            <a:r>
              <a:rPr sz="1600" spc="-6" dirty="0">
                <a:latin typeface="Arial"/>
                <a:cs typeface="Arial"/>
              </a:rPr>
              <a:t>lavorato  </a:t>
            </a:r>
            <a:r>
              <a:rPr sz="1600" dirty="0">
                <a:latin typeface="Arial"/>
                <a:cs typeface="Arial"/>
              </a:rPr>
              <a:t>al</a:t>
            </a:r>
            <a:r>
              <a:rPr sz="1600" spc="-10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progetto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90397" y="178753"/>
            <a:ext cx="9624060" cy="569978"/>
          </a:xfrm>
          <a:prstGeom prst="rect">
            <a:avLst/>
          </a:prstGeom>
        </p:spPr>
        <p:txBody>
          <a:bodyPr vert="horz" wrap="square" lIns="0" tIns="76786" rIns="0" bIns="0" rtlCol="0">
            <a:spAutoFit/>
          </a:bodyPr>
          <a:lstStyle/>
          <a:p>
            <a:pPr marL="14488"/>
            <a:r>
              <a:rPr sz="3200" spc="-6" dirty="0"/>
              <a:t>Autovalutazione di </a:t>
            </a:r>
            <a:r>
              <a:rPr sz="3200" spc="-11" dirty="0"/>
              <a:t>gruppo </a:t>
            </a:r>
            <a:r>
              <a:rPr sz="3200" spc="-6" dirty="0"/>
              <a:t>(il</a:t>
            </a:r>
            <a:r>
              <a:rPr sz="3200" spc="108" dirty="0"/>
              <a:t> </a:t>
            </a:r>
            <a:r>
              <a:rPr sz="3200" spc="-6" dirty="0"/>
              <a:t>processo)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5519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"/>
            <a:ext cx="10693400" cy="684858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0" y="620712"/>
                </a:moveTo>
                <a:lnTo>
                  <a:pt x="9144000" y="620712"/>
                </a:lnTo>
                <a:lnTo>
                  <a:pt x="914400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0" cy="569978"/>
          </a:xfrm>
          <a:prstGeom prst="rect">
            <a:avLst/>
          </a:prstGeom>
        </p:spPr>
        <p:txBody>
          <a:bodyPr vert="horz" wrap="square" lIns="0" tIns="76786" rIns="0" bIns="0" rtlCol="0">
            <a:spAutoFit/>
          </a:bodyPr>
          <a:lstStyle/>
          <a:p>
            <a:pPr marL="14488"/>
            <a:r>
              <a:rPr sz="3200" spc="-23" dirty="0"/>
              <a:t>Valutazione </a:t>
            </a:r>
            <a:r>
              <a:rPr sz="3200" spc="-6" dirty="0"/>
              <a:t>di </a:t>
            </a:r>
            <a:r>
              <a:rPr sz="3200" spc="-11" dirty="0"/>
              <a:t>gruppo </a:t>
            </a:r>
            <a:r>
              <a:rPr sz="3200" spc="-6" dirty="0"/>
              <a:t>(il</a:t>
            </a:r>
            <a:r>
              <a:rPr sz="3200" spc="80" dirty="0"/>
              <a:t> </a:t>
            </a:r>
            <a:r>
              <a:rPr sz="3200" spc="-6" dirty="0"/>
              <a:t>prodotto)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24601"/>
              </p:ext>
            </p:extLst>
          </p:nvPr>
        </p:nvGraphicFramePr>
        <p:xfrm>
          <a:off x="540240" y="1325843"/>
          <a:ext cx="9767010" cy="5065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075"/>
                <a:gridCol w="2121897"/>
                <a:gridCol w="2123828"/>
                <a:gridCol w="1938179"/>
                <a:gridCol w="1953031"/>
              </a:tblGrid>
              <a:tr h="595330">
                <a:tc>
                  <a:txBody>
                    <a:bodyPr/>
                    <a:lstStyle/>
                    <a:p>
                      <a:endParaRPr sz="31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Punti</a:t>
                      </a:r>
                      <a:r>
                        <a:rPr sz="1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Punti</a:t>
                      </a:r>
                      <a:r>
                        <a:rPr sz="1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2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Punti</a:t>
                      </a:r>
                      <a:r>
                        <a:rPr sz="1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Punti</a:t>
                      </a:r>
                      <a:r>
                        <a:rPr sz="1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2352887">
                <a:tc>
                  <a:txBody>
                    <a:bodyPr/>
                    <a:lstStyle/>
                    <a:p>
                      <a:pPr marL="85090" marR="1428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Arial"/>
                          <a:cs typeface="Arial"/>
                        </a:rPr>
                        <a:t>Aderenza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alle 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finalità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e ai 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contenuti 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richiesti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2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 prodotto risponde  alle finalità indicate,  è ricco di contenuti  informativi, contiene  rielaborazioni  originali dei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materiali  utilizzati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581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 prodotto risponde  alle finalità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indicate,  ha contenuti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informativi  sufficientemente  sviluppati ricavati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dai materiali  suggeriti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489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 prodotto solo  parzialmente  risponde alle  finalità indicate,  infatti contiene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informazioni</a:t>
                      </a:r>
                      <a:r>
                        <a:rPr sz="1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non  pertinenti e/o  incomplete  rispetto alle  richieste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946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 prodotto non  risponde alle  finalità richieste,  ha contenuti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informativi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scarsi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  non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sviluppati,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e/o  contiene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informazioni  contraddittorie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33"/>
                    </a:solidFill>
                  </a:tcPr>
                </a:tc>
              </a:tr>
              <a:tr h="2117598">
                <a:tc>
                  <a:txBody>
                    <a:bodyPr/>
                    <a:lstStyle/>
                    <a:p>
                      <a:pPr marL="85090" marR="1517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Efficacia e  correttezza  c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icati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58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 prodotto presenta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un’organizzazione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dei contenuti  ordinata e  riconoscibile, è  chiaro e accurato  (senza errori  nell’uso della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lingua  italiana)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prodotto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85725" marR="8128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presenta un’organiz  zazione dei  contenuti con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alcune  incoerenze, è però  accurato (senza  errori nell’uso della  lingua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italiana)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885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 prodotto  presenta i  contenuti senza  un ordine  riconoscibile,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con  alcuni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85725" marR="43370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errori nell’uso  della lingua  italiana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631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Il prodotto  presenta i  contenuti in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modo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confuso e con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molti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errori  nell’uso della  lingua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italiana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1" y="884294"/>
            <a:ext cx="1923327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100" i="1" spc="-17" dirty="0">
                <a:solidFill>
                  <a:srgbClr val="CC3300"/>
                </a:solidFill>
                <a:latin typeface="Arial"/>
                <a:cs typeface="Arial"/>
              </a:rPr>
              <a:t>u</a:t>
            </a:r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tov</a:t>
            </a:r>
            <a:r>
              <a:rPr sz="2100" i="1" spc="-17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100" i="1" spc="-17" dirty="0">
                <a:solidFill>
                  <a:srgbClr val="CC3300"/>
                </a:solidFill>
                <a:latin typeface="Arial"/>
                <a:cs typeface="Arial"/>
              </a:rPr>
              <a:t>u</a:t>
            </a:r>
            <a:r>
              <a:rPr sz="2100" i="1" dirty="0">
                <a:solidFill>
                  <a:srgbClr val="CC3300"/>
                </a:solidFill>
                <a:latin typeface="Arial"/>
                <a:cs typeface="Arial"/>
              </a:rPr>
              <a:t>ta</a:t>
            </a:r>
            <a:r>
              <a:rPr sz="2100" i="1" spc="-51" dirty="0">
                <a:solidFill>
                  <a:srgbClr val="CC3300"/>
                </a:solidFill>
                <a:latin typeface="Arial"/>
                <a:cs typeface="Arial"/>
              </a:rPr>
              <a:t>z</a:t>
            </a:r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2100" i="1" spc="-17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2100" i="1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e  personale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>
              <a:latin typeface="Times New Roman"/>
              <a:cs typeface="Times New Roman"/>
            </a:endParaRPr>
          </a:p>
          <a:p>
            <a:pPr marL="14488"/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ES1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71017"/>
              </p:ext>
            </p:extLst>
          </p:nvPr>
        </p:nvGraphicFramePr>
        <p:xfrm>
          <a:off x="1430720" y="352425"/>
          <a:ext cx="9296401" cy="6699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220"/>
                <a:gridCol w="270891"/>
                <a:gridCol w="1782191"/>
                <a:gridCol w="270893"/>
                <a:gridCol w="2067447"/>
                <a:gridCol w="270893"/>
                <a:gridCol w="1996222"/>
                <a:gridCol w="313644"/>
              </a:tblGrid>
              <a:tr h="208030">
                <a:tc gridSpan="8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25" dirty="0">
                          <a:latin typeface="Verdana"/>
                          <a:cs typeface="Verdana"/>
                        </a:rPr>
                        <a:t>AUTOVALUTAZIONE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8428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15" dirty="0">
                          <a:latin typeface="Verdana"/>
                          <a:cs typeface="Verdana"/>
                        </a:rPr>
                        <a:t>scarso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7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sufficiente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latin typeface="Verdana"/>
                          <a:cs typeface="Verdana"/>
                        </a:rPr>
                        <a:t>buono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5" dirty="0">
                          <a:latin typeface="Verdana"/>
                          <a:cs typeface="Verdana"/>
                        </a:rPr>
                        <a:t>ottimo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08030">
                <a:tc gridSpan="8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5" dirty="0">
                          <a:latin typeface="Verdana"/>
                          <a:cs typeface="Verdana"/>
                        </a:rPr>
                        <a:t>cooperazione </a:t>
                      </a:r>
                      <a:r>
                        <a:rPr sz="1200" b="1" spc="20" dirty="0">
                          <a:latin typeface="Verdana"/>
                          <a:cs typeface="Verdana"/>
                        </a:rPr>
                        <a:t>con </a:t>
                      </a:r>
                      <a:r>
                        <a:rPr sz="1200" b="1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10" dirty="0">
                          <a:latin typeface="Verdana"/>
                          <a:cs typeface="Verdana"/>
                        </a:rPr>
                        <a:t>compagni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73846">
                <a:tc>
                  <a:txBody>
                    <a:bodyPr/>
                    <a:lstStyle/>
                    <a:p>
                      <a:pPr marL="53975" marR="55244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spc="1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lavorato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mai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con  gli</a:t>
                      </a:r>
                      <a:r>
                        <a:rPr sz="12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altri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lavorato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975" marR="24765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raramente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gli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altri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221615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lavorato  </a:t>
                      </a:r>
                      <a:r>
                        <a:rPr sz="1200" spc="30" dirty="0">
                          <a:latin typeface="Verdana"/>
                          <a:cs typeface="Verdana"/>
                        </a:rPr>
                        <a:t>abbastanza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con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gli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altri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lavorato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sempre 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con gli</a:t>
                      </a:r>
                      <a:r>
                        <a:rPr sz="12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altri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393">
                <a:tc gridSpan="8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tua </a:t>
                      </a:r>
                      <a:r>
                        <a:rPr sz="1200" b="1" spc="-5" dirty="0">
                          <a:latin typeface="Verdana"/>
                          <a:cs typeface="Verdana"/>
                        </a:rPr>
                        <a:t>disponiblita' </a:t>
                      </a:r>
                      <a:r>
                        <a:rPr sz="1200" b="1" spc="-10" dirty="0">
                          <a:latin typeface="Verdana"/>
                          <a:cs typeface="Verdana"/>
                        </a:rPr>
                        <a:t>alla</a:t>
                      </a:r>
                      <a:r>
                        <a:rPr sz="1200" b="1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latin typeface="Verdana"/>
                          <a:cs typeface="Verdana"/>
                        </a:rPr>
                        <a:t>discussione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90270">
                <a:tc>
                  <a:txBody>
                    <a:bodyPr/>
                    <a:lstStyle/>
                    <a:p>
                      <a:pPr marL="53975" marR="243840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considerato solo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il  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mio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punto di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vista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46355">
                        <a:lnSpc>
                          <a:spcPts val="1310"/>
                        </a:lnSpc>
                      </a:pPr>
                      <a:r>
                        <a:rPr sz="1200" spc="1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ho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considerato solo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il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3975" marR="80010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spc="-45" dirty="0">
                          <a:latin typeface="Verdana"/>
                          <a:cs typeface="Verdana"/>
                        </a:rPr>
                        <a:t>mio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punto di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vista  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ma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anche</a:t>
                      </a:r>
                      <a:r>
                        <a:rPr sz="12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quello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25" dirty="0">
                          <a:latin typeface="Verdana"/>
                          <a:cs typeface="Verdana"/>
                        </a:rPr>
                        <a:t>dei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miei</a:t>
                      </a:r>
                      <a:r>
                        <a:rPr sz="1200" spc="-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amici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91440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considerato tutti</a:t>
                      </a:r>
                      <a:r>
                        <a:rPr sz="12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i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punti di</a:t>
                      </a:r>
                      <a:r>
                        <a:rPr sz="12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vista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69215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25" dirty="0">
                          <a:latin typeface="Verdana"/>
                          <a:cs typeface="Verdana"/>
                        </a:rPr>
                        <a:t>apprezzato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punti  di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vista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diversi</a:t>
                      </a:r>
                      <a:r>
                        <a:rPr sz="12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25" dirty="0">
                          <a:latin typeface="Verdana"/>
                          <a:cs typeface="Verdana"/>
                        </a:rPr>
                        <a:t>dal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 marR="254635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spc="-45" dirty="0">
                          <a:latin typeface="Verdana"/>
                          <a:cs typeface="Verdana"/>
                        </a:rPr>
                        <a:t>mio 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perche' 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mi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permettevano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di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 marR="254635">
                        <a:lnSpc>
                          <a:spcPts val="1220"/>
                        </a:lnSpc>
                        <a:spcBef>
                          <a:spcPts val="90"/>
                        </a:spcBef>
                      </a:pPr>
                      <a:r>
                        <a:rPr sz="1200" spc="-20" dirty="0">
                          <a:latin typeface="Verdana"/>
                          <a:cs typeface="Verdana"/>
                        </a:rPr>
                        <a:t>chiarirmi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meglio</a:t>
                      </a:r>
                      <a:r>
                        <a:rPr sz="12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le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idee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863">
                <a:tc gridSpan="8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tua </a:t>
                      </a:r>
                      <a:r>
                        <a:rPr sz="1200" b="1" spc="5" dirty="0">
                          <a:latin typeface="Verdana"/>
                          <a:cs typeface="Verdana"/>
                        </a:rPr>
                        <a:t>partecipazione </a:t>
                      </a:r>
                      <a:r>
                        <a:rPr sz="1200" b="1" spc="10" dirty="0">
                          <a:latin typeface="Verdana"/>
                          <a:cs typeface="Verdana"/>
                        </a:rPr>
                        <a:t>attiva </a:t>
                      </a:r>
                      <a:r>
                        <a:rPr sz="1200" b="1" spc="-10" dirty="0">
                          <a:latin typeface="Verdana"/>
                          <a:cs typeface="Verdana"/>
                        </a:rPr>
                        <a:t>alle</a:t>
                      </a:r>
                      <a:r>
                        <a:rPr sz="12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latin typeface="Verdana"/>
                          <a:cs typeface="Verdana"/>
                        </a:rPr>
                        <a:t>discussioni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336">
                <a:tc>
                  <a:txBody>
                    <a:bodyPr/>
                    <a:lstStyle/>
                    <a:p>
                      <a:pPr marL="53975" marR="124460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preferito 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dare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il  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mio</a:t>
                      </a:r>
                      <a:r>
                        <a:rPr sz="12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parere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37465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dato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il 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mio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parere solo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spc="-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volte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68580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dato </a:t>
                      </a:r>
                      <a:r>
                        <a:rPr sz="1200" spc="35" dirty="0">
                          <a:latin typeface="Verdana"/>
                          <a:cs typeface="Verdana"/>
                        </a:rPr>
                        <a:t>spesso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il</a:t>
                      </a:r>
                      <a:r>
                        <a:rPr sz="12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mio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parere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264795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dato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sempre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il  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mio</a:t>
                      </a:r>
                      <a:r>
                        <a:rPr sz="12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parere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360">
                <a:tc gridSpan="8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tua responsabilita' rispetto </a:t>
                      </a:r>
                      <a:r>
                        <a:rPr sz="1200" b="1" spc="2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1200" b="1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>
                          <a:latin typeface="Verdana"/>
                          <a:cs typeface="Verdana"/>
                        </a:rPr>
                        <a:t>lavoro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06552">
                <a:tc>
                  <a:txBody>
                    <a:bodyPr/>
                    <a:lstStyle/>
                    <a:p>
                      <a:pPr marL="53975">
                        <a:lnSpc>
                          <a:spcPts val="126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preferito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che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gli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altri</a:t>
                      </a:r>
                    </a:p>
                    <a:p>
                      <a:pPr marL="53975" marR="277495">
                        <a:lnSpc>
                          <a:spcPts val="1220"/>
                        </a:lnSpc>
                        <a:spcBef>
                          <a:spcPts val="125"/>
                        </a:spcBef>
                      </a:pPr>
                      <a:r>
                        <a:rPr sz="1200" spc="15" dirty="0">
                          <a:latin typeface="Verdana"/>
                          <a:cs typeface="Verdana"/>
                        </a:rPr>
                        <a:t>facessero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maggior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parte </a:t>
                      </a:r>
                      <a:r>
                        <a:rPr sz="1200" spc="25" dirty="0">
                          <a:latin typeface="Verdana"/>
                          <a:cs typeface="Verdana"/>
                        </a:rPr>
                        <a:t>del</a:t>
                      </a:r>
                      <a:r>
                        <a:rPr sz="12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lavoro</a:t>
                      </a: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6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avuto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bisogno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3975" marR="320675">
                        <a:lnSpc>
                          <a:spcPct val="99500"/>
                        </a:lnSpc>
                        <a:spcBef>
                          <a:spcPts val="55"/>
                        </a:spcBef>
                      </a:pPr>
                      <a:r>
                        <a:rPr sz="1200" spc="10" dirty="0">
                          <a:latin typeface="Verdana"/>
                          <a:cs typeface="Verdana"/>
                        </a:rPr>
                        <a:t>di </a:t>
                      </a:r>
                      <a:r>
                        <a:rPr sz="1200" spc="30" dirty="0">
                          <a:latin typeface="Verdana"/>
                          <a:cs typeface="Verdana"/>
                        </a:rPr>
                        <a:t>essere 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sollecitato</a:t>
                      </a:r>
                      <a:r>
                        <a:rPr sz="12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25" dirty="0">
                          <a:latin typeface="Verdana"/>
                          <a:cs typeface="Verdana"/>
                        </a:rPr>
                        <a:t>per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partecipare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al 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lavoro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6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</a:t>
                      </a:r>
                      <a:r>
                        <a:rPr sz="12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eseguito</a:t>
                      </a:r>
                      <a:r>
                        <a:rPr sz="12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il</a:t>
                      </a:r>
                      <a:r>
                        <a:rPr sz="12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lavoro</a:t>
                      </a:r>
                      <a:r>
                        <a:rPr sz="12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 marR="156210">
                        <a:lnSpc>
                          <a:spcPct val="100600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raramente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avuto  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bisogno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di  sollecitazioni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6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ho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eseguito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sempre</a:t>
                      </a:r>
                      <a:r>
                        <a:rPr sz="1200" spc="-2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5" dirty="0">
                          <a:latin typeface="Verdana"/>
                          <a:cs typeface="Verdana"/>
                        </a:rPr>
                        <a:t>il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 marR="35560">
                        <a:lnSpc>
                          <a:spcPts val="122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lavoro </a:t>
                      </a:r>
                      <a:r>
                        <a:rPr sz="1200" spc="30" dirty="0">
                          <a:latin typeface="Verdana"/>
                          <a:cs typeface="Verdana"/>
                        </a:rPr>
                        <a:t>senza</a:t>
                      </a:r>
                      <a:r>
                        <a:rPr sz="12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bisogno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sollecitazioni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33">
                <a:tc gridSpan="8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15" dirty="0">
                          <a:latin typeface="Verdana"/>
                          <a:cs typeface="Verdana"/>
                        </a:rPr>
                        <a:t>scelta del</a:t>
                      </a:r>
                      <a:r>
                        <a:rPr sz="1200" b="1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>
                          <a:latin typeface="Verdana"/>
                          <a:cs typeface="Verdana"/>
                        </a:rPr>
                        <a:t>materiale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2718">
                <a:tc>
                  <a:txBody>
                    <a:bodyPr/>
                    <a:lstStyle/>
                    <a:p>
                      <a:pPr marL="53975" marR="26034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spc="1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abbiamo</a:t>
                      </a:r>
                      <a:r>
                        <a:rPr sz="1200" spc="-20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selezionato  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ma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solo</a:t>
                      </a:r>
                      <a:r>
                        <a:rPr sz="12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copiato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35560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spc="1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siamo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stati 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capaci</a:t>
                      </a:r>
                      <a:r>
                        <a:rPr sz="12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valutare</a:t>
                      </a:r>
                      <a:r>
                        <a:rPr sz="12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i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3975" marR="547370">
                        <a:lnSpc>
                          <a:spcPts val="122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materiali  </a:t>
                      </a:r>
                      <a:r>
                        <a:rPr sz="1200" spc="6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spc="7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spc="-3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spc="7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spc="55" dirty="0">
                          <a:latin typeface="Verdana"/>
                          <a:cs typeface="Verdana"/>
                        </a:rPr>
                        <a:t>z</a:t>
                      </a:r>
                      <a:r>
                        <a:rPr sz="1200" spc="-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spc="5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200" spc="3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spc="6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36830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maggior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parte</a:t>
                      </a:r>
                      <a:r>
                        <a:rPr sz="12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delle 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volte siamo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stati</a:t>
                      </a:r>
                      <a:r>
                        <a:rPr sz="12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in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 marR="36830">
                        <a:lnSpc>
                          <a:spcPts val="1220"/>
                        </a:lnSpc>
                        <a:spcBef>
                          <a:spcPts val="90"/>
                        </a:spcBef>
                      </a:pPr>
                      <a:r>
                        <a:rPr sz="1200" spc="15" dirty="0">
                          <a:latin typeface="Verdana"/>
                          <a:cs typeface="Verdana"/>
                        </a:rPr>
                        <a:t>grado 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di 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selezionare</a:t>
                      </a:r>
                      <a:r>
                        <a:rPr sz="12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i 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materiali</a:t>
                      </a:r>
                      <a:r>
                        <a:rPr sz="12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migliori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36830">
                        <a:lnSpc>
                          <a:spcPts val="1220"/>
                        </a:lnSpc>
                        <a:spcBef>
                          <a:spcPts val="7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abbiamo</a:t>
                      </a:r>
                      <a:r>
                        <a:rPr sz="12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sicuramente 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scelto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materiali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20" dirty="0">
                          <a:latin typeface="Verdana"/>
                          <a:cs typeface="Verdana"/>
                        </a:rPr>
                        <a:t>migliori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082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890">
                <a:tc gridSpan="8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5" dirty="0">
                          <a:latin typeface="Verdana"/>
                          <a:cs typeface="Verdana"/>
                        </a:rPr>
                        <a:t>chiarezza </a:t>
                      </a:r>
                      <a:r>
                        <a:rPr sz="1200" b="1" spc="10" dirty="0">
                          <a:latin typeface="Verdana"/>
                          <a:cs typeface="Verdana"/>
                        </a:rPr>
                        <a:t>e correttezza </a:t>
                      </a:r>
                      <a:r>
                        <a:rPr sz="1200" b="1" spc="15" dirty="0">
                          <a:latin typeface="Verdana"/>
                          <a:cs typeface="Verdana"/>
                        </a:rPr>
                        <a:t>del</a:t>
                      </a:r>
                      <a:r>
                        <a:rPr sz="1200" b="1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20" dirty="0">
                          <a:latin typeface="Verdana"/>
                          <a:cs typeface="Verdana"/>
                        </a:rPr>
                        <a:t>testo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0820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1287">
                <a:tc>
                  <a:txBody>
                    <a:bodyPr/>
                    <a:lstStyle/>
                    <a:p>
                      <a:pPr marL="53975" marR="59055">
                        <a:lnSpc>
                          <a:spcPts val="1310"/>
                        </a:lnSpc>
                      </a:pPr>
                      <a:r>
                        <a:rPr sz="1200" spc="-25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nostra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mappa </a:t>
                      </a:r>
                      <a:r>
                        <a:rPr sz="1200" spc="25" dirty="0">
                          <a:latin typeface="Verdana"/>
                          <a:cs typeface="Verdana"/>
                        </a:rPr>
                        <a:t>e'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poco 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chiaro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e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poco</a:t>
                      </a:r>
                      <a:r>
                        <a:rPr sz="12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corretto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36830">
                        <a:lnSpc>
                          <a:spcPts val="1310"/>
                        </a:lnSpc>
                      </a:pPr>
                      <a:r>
                        <a:rPr sz="1200" spc="-25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nostra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mappa</a:t>
                      </a:r>
                      <a:r>
                        <a:rPr sz="1200" spc="-2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25" dirty="0">
                          <a:latin typeface="Verdana"/>
                          <a:cs typeface="Verdana"/>
                        </a:rPr>
                        <a:t>e' 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sufficientemente 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chiara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corretta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125095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nostra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mappa </a:t>
                      </a:r>
                      <a:r>
                        <a:rPr sz="1200" spc="25" dirty="0">
                          <a:latin typeface="Verdana"/>
                          <a:cs typeface="Verdana"/>
                        </a:rPr>
                        <a:t>e'  </a:t>
                      </a:r>
                      <a:r>
                        <a:rPr sz="1200" spc="30" dirty="0">
                          <a:latin typeface="Verdana"/>
                          <a:cs typeface="Verdana"/>
                        </a:rPr>
                        <a:t>abbastanza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chiaro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e 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corretto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48260">
                        <a:lnSpc>
                          <a:spcPts val="1310"/>
                        </a:lnSpc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nostra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mappa </a:t>
                      </a:r>
                      <a:r>
                        <a:rPr sz="1200" spc="25" dirty="0">
                          <a:latin typeface="Verdana"/>
                          <a:cs typeface="Verdana"/>
                        </a:rPr>
                        <a:t>e' 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sicuramente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chiaro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e 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corretto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422">
                <a:tc gridSpan="8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latin typeface="Verdana"/>
                          <a:cs typeface="Verdana"/>
                        </a:rPr>
                        <a:t>grafica </a:t>
                      </a:r>
                      <a:r>
                        <a:rPr sz="1200" b="1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latin typeface="Verdana"/>
                          <a:cs typeface="Verdana"/>
                        </a:rPr>
                        <a:t>impaginazione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11181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5176">
                <a:tc>
                  <a:txBody>
                    <a:bodyPr/>
                    <a:lstStyle/>
                    <a:p>
                      <a:pPr marL="53975" marR="92710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200" spc="1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abbiamo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curato 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grafica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impaginazione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43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43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231775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abbiamo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curato  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poco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grafica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 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impaginazione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43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43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81280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abbiamo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curato  </a:t>
                      </a:r>
                      <a:r>
                        <a:rPr sz="1200" spc="30" dirty="0">
                          <a:latin typeface="Verdana"/>
                          <a:cs typeface="Verdana"/>
                        </a:rPr>
                        <a:t>abbastanza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grafica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impaginazione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43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620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43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405765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abbiamo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curato 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molto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grafica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impaginazione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974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43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974">
                      <a:solidFill>
                        <a:srgbClr val="000000"/>
                      </a:solidFill>
                      <a:prstDash val="solid"/>
                    </a:lnL>
                    <a:lnR w="10620">
                      <a:solidFill>
                        <a:srgbClr val="000000"/>
                      </a:solidFill>
                      <a:prstDash val="solid"/>
                    </a:lnR>
                    <a:lnT w="11181">
                      <a:solidFill>
                        <a:srgbClr val="000000"/>
                      </a:solidFill>
                      <a:prstDash val="solid"/>
                    </a:lnT>
                    <a:lnB w="432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5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2978" y="929245"/>
            <a:ext cx="1373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1300" spc="120" dirty="0"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363" y="672283"/>
          <a:ext cx="10421439" cy="1207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341"/>
                <a:gridCol w="1270157"/>
                <a:gridCol w="1648523"/>
                <a:gridCol w="1491285"/>
                <a:gridCol w="1632791"/>
                <a:gridCol w="1932833"/>
                <a:gridCol w="1317509"/>
              </a:tblGrid>
              <a:tr h="719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300" spc="130" dirty="0">
                          <a:latin typeface="Arial"/>
                          <a:cs typeface="Arial"/>
                        </a:rPr>
                        <a:t>NOME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14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4625" marR="50800" indent="-107950">
                        <a:lnSpc>
                          <a:spcPts val="1280"/>
                        </a:lnSpc>
                      </a:pPr>
                      <a:r>
                        <a:rPr sz="1200" spc="130" dirty="0">
                          <a:latin typeface="Arial"/>
                          <a:cs typeface="Arial"/>
                        </a:rPr>
                        <a:t>Che 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cosa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ho 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fatto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bene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614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32715" algn="ctr">
                        <a:lnSpc>
                          <a:spcPts val="1280"/>
                        </a:lnSpc>
                        <a:spcBef>
                          <a:spcPts val="535"/>
                        </a:spcBef>
                      </a:pPr>
                      <a:r>
                        <a:rPr sz="1200" spc="130" dirty="0">
                          <a:latin typeface="Arial"/>
                          <a:cs typeface="Arial"/>
                        </a:rPr>
                        <a:t>Che 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cosa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avrei  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potuto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fare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525" algn="ctr">
                        <a:lnSpc>
                          <a:spcPts val="1250"/>
                        </a:lnSpc>
                      </a:pPr>
                      <a:r>
                        <a:rPr sz="1200" spc="125" dirty="0">
                          <a:latin typeface="Arial"/>
                          <a:cs typeface="Arial"/>
                        </a:rPr>
                        <a:t>meglio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14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200" spc="130" dirty="0">
                          <a:latin typeface="Arial"/>
                          <a:cs typeface="Arial"/>
                        </a:rPr>
                        <a:t>Che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cosa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1285" marR="119380" algn="ctr">
                        <a:lnSpc>
                          <a:spcPts val="1280"/>
                        </a:lnSpc>
                        <a:spcBef>
                          <a:spcPts val="55"/>
                        </a:spcBef>
                      </a:pPr>
                      <a:r>
                        <a:rPr sz="1200" spc="130" dirty="0">
                          <a:latin typeface="Arial"/>
                          <a:cs typeface="Arial"/>
                        </a:rPr>
                        <a:t>abbiamo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fatto  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bene </a:t>
                      </a:r>
                      <a:r>
                        <a:rPr sz="1200" spc="140" dirty="0">
                          <a:latin typeface="Arial"/>
                          <a:cs typeface="Arial"/>
                        </a:rPr>
                        <a:t>come  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gruppo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175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0"/>
                        </a:lnSpc>
                      </a:pPr>
                      <a:r>
                        <a:rPr sz="1200" spc="145" dirty="0">
                          <a:latin typeface="Arial"/>
                          <a:cs typeface="Arial"/>
                        </a:rPr>
                        <a:t>Cosa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avremmo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01930" marR="199390" indent="93980">
                        <a:lnSpc>
                          <a:spcPts val="1280"/>
                        </a:lnSpc>
                        <a:spcBef>
                          <a:spcPts val="55"/>
                        </a:spcBef>
                      </a:pPr>
                      <a:r>
                        <a:rPr sz="1200" spc="85" dirty="0">
                          <a:latin typeface="Arial"/>
                          <a:cs typeface="Arial"/>
                        </a:rPr>
                        <a:t>potuto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fare  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meglio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40" dirty="0">
                          <a:latin typeface="Arial"/>
                          <a:cs typeface="Arial"/>
                        </a:rPr>
                        <a:t>come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890" algn="ctr">
                        <a:lnSpc>
                          <a:spcPts val="1250"/>
                        </a:lnSpc>
                      </a:pPr>
                      <a:r>
                        <a:rPr sz="1200" spc="110" dirty="0">
                          <a:latin typeface="Arial"/>
                          <a:cs typeface="Arial"/>
                        </a:rPr>
                        <a:t>gruppo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175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0005" algn="ctr">
                        <a:lnSpc>
                          <a:spcPts val="1280"/>
                        </a:lnSpc>
                        <a:spcBef>
                          <a:spcPts val="535"/>
                        </a:spcBef>
                      </a:pPr>
                      <a:r>
                        <a:rPr sz="1200" spc="105" dirty="0">
                          <a:latin typeface="Arial"/>
                          <a:cs typeface="Arial"/>
                        </a:rPr>
                        <a:t>Quale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obiettivo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vorrei  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conseguire 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il  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prossimo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lavoro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174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20320" indent="-202565" algn="just">
                        <a:lnSpc>
                          <a:spcPts val="1280"/>
                        </a:lnSpc>
                        <a:spcBef>
                          <a:spcPts val="535"/>
                        </a:spcBef>
                      </a:pPr>
                      <a:r>
                        <a:rPr sz="1200" spc="145" dirty="0">
                          <a:latin typeface="Arial"/>
                          <a:cs typeface="Arial"/>
                        </a:rPr>
                        <a:t>Cosa posso  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poterl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egu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174">
                      <a:solidFill>
                        <a:srgbClr val="000000"/>
                      </a:solidFill>
                      <a:prstDash val="solid"/>
                    </a:lnL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243907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14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614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14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175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175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174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174">
                      <a:solidFill>
                        <a:srgbClr val="000000"/>
                      </a:solidFill>
                      <a:prstDash val="solid"/>
                    </a:lnL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310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14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614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14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175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175">
                      <a:solidFill>
                        <a:srgbClr val="000000"/>
                      </a:solidFill>
                      <a:prstDash val="solid"/>
                    </a:lnL>
                    <a:lnR w="26789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789">
                      <a:solidFill>
                        <a:srgbClr val="000000"/>
                      </a:solidFill>
                      <a:prstDash val="solid"/>
                    </a:lnL>
                    <a:lnR w="13174">
                      <a:solidFill>
                        <a:srgbClr val="000000"/>
                      </a:solidFill>
                      <a:prstDash val="solid"/>
                    </a:lnR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174">
                      <a:solidFill>
                        <a:srgbClr val="000000"/>
                      </a:solidFill>
                      <a:prstDash val="solid"/>
                    </a:lnL>
                    <a:lnT w="11542">
                      <a:solidFill>
                        <a:srgbClr val="000000"/>
                      </a:solidFill>
                      <a:prstDash val="solid"/>
                    </a:lnT>
                    <a:lnB w="1154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70306" y="211759"/>
            <a:ext cx="53541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ES2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00" y="2257425"/>
            <a:ext cx="9550542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i="1" spc="-11" dirty="0">
                <a:solidFill>
                  <a:srgbClr val="CC3300"/>
                </a:solidFill>
                <a:latin typeface="Arial"/>
                <a:cs typeface="Arial"/>
              </a:rPr>
              <a:t>Autovalutazione </a:t>
            </a:r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sull’esposizione di un</a:t>
            </a:r>
            <a:r>
              <a:rPr sz="2100" i="1" spc="154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contenuto</a:t>
            </a:r>
            <a:endParaRPr sz="2100" dirty="0">
              <a:latin typeface="Arial"/>
              <a:cs typeface="Arial"/>
            </a:endParaRPr>
          </a:p>
          <a:p>
            <a:pPr marL="14488">
              <a:spcBef>
                <a:spcPts val="23"/>
              </a:spcBef>
            </a:pPr>
            <a:r>
              <a:rPr spc="-6" dirty="0">
                <a:latin typeface="Arial"/>
                <a:cs typeface="Arial"/>
              </a:rPr>
              <a:t>Ciascun alunno dopo aver esposto il lavoro svolto, compila la propria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-6" dirty="0">
                <a:latin typeface="Arial"/>
                <a:cs typeface="Arial"/>
              </a:rPr>
              <a:t>riga</a:t>
            </a:r>
            <a:r>
              <a:rPr spc="-6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4488"/>
            <a:r>
              <a:rPr spc="-6" dirty="0">
                <a:latin typeface="Arial"/>
                <a:cs typeface="Arial"/>
              </a:rPr>
              <a:t>La stessa scheda può essere data a tutti gli alunni perché esprimano </a:t>
            </a:r>
            <a:r>
              <a:rPr dirty="0">
                <a:latin typeface="Arial"/>
                <a:cs typeface="Arial"/>
              </a:rPr>
              <a:t>il </a:t>
            </a:r>
            <a:r>
              <a:rPr spc="-6" dirty="0">
                <a:latin typeface="Arial"/>
                <a:cs typeface="Arial"/>
              </a:rPr>
              <a:t>proprio parere</a:t>
            </a:r>
            <a:r>
              <a:rPr spc="222" dirty="0">
                <a:latin typeface="Arial"/>
                <a:cs typeface="Arial"/>
              </a:rPr>
              <a:t> </a:t>
            </a:r>
            <a:r>
              <a:rPr spc="-6" dirty="0">
                <a:latin typeface="Arial"/>
                <a:cs typeface="Arial"/>
              </a:rPr>
              <a:t>sulla</a:t>
            </a:r>
            <a:endParaRPr dirty="0">
              <a:latin typeface="Arial"/>
              <a:cs typeface="Arial"/>
            </a:endParaRPr>
          </a:p>
          <a:p>
            <a:pPr marL="14488"/>
            <a:r>
              <a:rPr spc="-6" dirty="0">
                <a:latin typeface="Arial"/>
                <a:cs typeface="Arial"/>
              </a:rPr>
              <a:t>presentazione fatta dal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6" dirty="0">
                <a:latin typeface="Arial"/>
                <a:cs typeface="Arial"/>
              </a:rPr>
              <a:t>compagno</a:t>
            </a:r>
            <a:r>
              <a:rPr spc="-6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4488" marR="111559"/>
            <a:r>
              <a:rPr spc="-6" dirty="0">
                <a:latin typeface="Arial"/>
                <a:cs typeface="Arial"/>
              </a:rPr>
              <a:t>Alla fine </a:t>
            </a:r>
            <a:r>
              <a:rPr dirty="0">
                <a:latin typeface="Arial"/>
                <a:cs typeface="Arial"/>
              </a:rPr>
              <a:t>il </a:t>
            </a:r>
            <a:r>
              <a:rPr spc="-6" dirty="0">
                <a:latin typeface="Arial"/>
                <a:cs typeface="Arial"/>
              </a:rPr>
              <a:t>docente potrà invitare la classe ad assegnare un voto al compagno, discutendo  insieme le</a:t>
            </a:r>
            <a:r>
              <a:rPr spc="-63" dirty="0">
                <a:latin typeface="Arial"/>
                <a:cs typeface="Arial"/>
              </a:rPr>
              <a:t> </a:t>
            </a:r>
            <a:r>
              <a:rPr spc="-6" dirty="0">
                <a:latin typeface="Arial"/>
                <a:cs typeface="Arial"/>
              </a:rPr>
              <a:t>motivazioni</a:t>
            </a:r>
            <a:r>
              <a:rPr spc="-6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65067"/>
              </p:ext>
            </p:extLst>
          </p:nvPr>
        </p:nvGraphicFramePr>
        <p:xfrm>
          <a:off x="542086" y="4162425"/>
          <a:ext cx="9425128" cy="2068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045"/>
                <a:gridCol w="3385576"/>
                <a:gridCol w="4885507"/>
              </a:tblGrid>
              <a:tr h="1226827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300" spc="30" dirty="0">
                          <a:latin typeface="Arial"/>
                          <a:cs typeface="Arial"/>
                        </a:rPr>
                        <a:t>NOMI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3802">
                      <a:solidFill>
                        <a:srgbClr val="000000"/>
                      </a:solidFill>
                      <a:prstDash val="solid"/>
                    </a:lnL>
                    <a:lnR w="11901">
                      <a:solidFill>
                        <a:srgbClr val="000000"/>
                      </a:solidFill>
                      <a:prstDash val="solid"/>
                    </a:lnR>
                    <a:lnT w="23132">
                      <a:solidFill>
                        <a:srgbClr val="000000"/>
                      </a:solidFill>
                      <a:prstDash val="solid"/>
                    </a:lnT>
                    <a:lnB w="11382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300" spc="10" dirty="0">
                          <a:latin typeface="Arial"/>
                          <a:cs typeface="Arial"/>
                        </a:rPr>
                        <a:t>Durante </a:t>
                      </a:r>
                      <a:r>
                        <a:rPr sz="1300" spc="30" dirty="0">
                          <a:latin typeface="Arial"/>
                          <a:cs typeface="Arial"/>
                        </a:rPr>
                        <a:t>l’esposizione </a:t>
                      </a:r>
                      <a:r>
                        <a:rPr sz="1300" spc="25" dirty="0">
                          <a:latin typeface="Arial"/>
                          <a:cs typeface="Arial"/>
                        </a:rPr>
                        <a:t>ho </a:t>
                      </a:r>
                      <a:r>
                        <a:rPr sz="1300" spc="20" dirty="0">
                          <a:latin typeface="Arial"/>
                          <a:cs typeface="Arial"/>
                        </a:rPr>
                        <a:t>fatto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15" dirty="0">
                          <a:latin typeface="Arial"/>
                          <a:cs typeface="Arial"/>
                        </a:rPr>
                        <a:t>bene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01">
                      <a:solidFill>
                        <a:srgbClr val="000000"/>
                      </a:solidFill>
                      <a:prstDash val="solid"/>
                    </a:lnL>
                    <a:lnR w="11901">
                      <a:solidFill>
                        <a:srgbClr val="000000"/>
                      </a:solidFill>
                      <a:prstDash val="solid"/>
                    </a:lnR>
                    <a:lnT w="23132">
                      <a:solidFill>
                        <a:srgbClr val="000000"/>
                      </a:solidFill>
                      <a:prstDash val="solid"/>
                    </a:lnT>
                    <a:lnB w="11382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300" spc="10" dirty="0">
                          <a:latin typeface="Arial"/>
                          <a:cs typeface="Arial"/>
                        </a:rPr>
                        <a:t>Durante </a:t>
                      </a:r>
                      <a:r>
                        <a:rPr sz="1300" spc="30" dirty="0">
                          <a:latin typeface="Arial"/>
                          <a:cs typeface="Arial"/>
                        </a:rPr>
                        <a:t>l’esposizione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avrei </a:t>
                      </a:r>
                      <a:r>
                        <a:rPr sz="1300" spc="25" dirty="0">
                          <a:latin typeface="Arial"/>
                          <a:cs typeface="Arial"/>
                        </a:rPr>
                        <a:t>potuto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fare</a:t>
                      </a:r>
                      <a:r>
                        <a:rPr sz="13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25" dirty="0">
                          <a:latin typeface="Arial"/>
                          <a:cs typeface="Arial"/>
                        </a:rPr>
                        <a:t>meglio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01">
                      <a:solidFill>
                        <a:srgbClr val="000000"/>
                      </a:solidFill>
                      <a:prstDash val="solid"/>
                    </a:lnL>
                    <a:lnT w="23132">
                      <a:solidFill>
                        <a:srgbClr val="000000"/>
                      </a:solidFill>
                      <a:prstDash val="solid"/>
                    </a:lnT>
                    <a:lnB w="11382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</a:tr>
              <a:tr h="354511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3802">
                      <a:solidFill>
                        <a:srgbClr val="000000"/>
                      </a:solidFill>
                      <a:prstDash val="solid"/>
                    </a:lnL>
                    <a:lnR w="11901">
                      <a:solidFill>
                        <a:srgbClr val="000000"/>
                      </a:solidFill>
                      <a:prstDash val="solid"/>
                    </a:lnR>
                    <a:lnT w="11382">
                      <a:solidFill>
                        <a:srgbClr val="000000"/>
                      </a:solidFill>
                      <a:prstDash val="solid"/>
                    </a:lnT>
                    <a:lnB w="1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01">
                      <a:solidFill>
                        <a:srgbClr val="000000"/>
                      </a:solidFill>
                      <a:prstDash val="solid"/>
                    </a:lnL>
                    <a:lnR w="11901">
                      <a:solidFill>
                        <a:srgbClr val="000000"/>
                      </a:solidFill>
                      <a:prstDash val="solid"/>
                    </a:lnR>
                    <a:lnT w="11382">
                      <a:solidFill>
                        <a:srgbClr val="000000"/>
                      </a:solidFill>
                      <a:prstDash val="solid"/>
                    </a:lnT>
                    <a:lnB w="1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01">
                      <a:solidFill>
                        <a:srgbClr val="000000"/>
                      </a:solidFill>
                      <a:prstDash val="solid"/>
                    </a:lnL>
                    <a:lnT w="11382">
                      <a:solidFill>
                        <a:srgbClr val="000000"/>
                      </a:solidFill>
                      <a:prstDash val="solid"/>
                    </a:lnT>
                    <a:lnB w="117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338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3802">
                      <a:solidFill>
                        <a:srgbClr val="000000"/>
                      </a:solidFill>
                      <a:prstDash val="solid"/>
                    </a:lnL>
                    <a:lnR w="11901">
                      <a:solidFill>
                        <a:srgbClr val="000000"/>
                      </a:solidFill>
                      <a:prstDash val="solid"/>
                    </a:lnR>
                    <a:lnT w="11750">
                      <a:solidFill>
                        <a:srgbClr val="000000"/>
                      </a:solidFill>
                      <a:prstDash val="solid"/>
                    </a:lnT>
                    <a:lnB w="231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01">
                      <a:solidFill>
                        <a:srgbClr val="000000"/>
                      </a:solidFill>
                      <a:prstDash val="solid"/>
                    </a:lnL>
                    <a:lnR w="11901">
                      <a:solidFill>
                        <a:srgbClr val="000000"/>
                      </a:solidFill>
                      <a:prstDash val="solid"/>
                    </a:lnR>
                    <a:lnT w="11750">
                      <a:solidFill>
                        <a:srgbClr val="000000"/>
                      </a:solidFill>
                      <a:prstDash val="solid"/>
                    </a:lnT>
                    <a:lnB w="231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01">
                      <a:solidFill>
                        <a:srgbClr val="000000"/>
                      </a:solidFill>
                      <a:prstDash val="solid"/>
                    </a:lnL>
                    <a:lnT w="11750">
                      <a:solidFill>
                        <a:srgbClr val="000000"/>
                      </a:solidFill>
                      <a:prstDash val="solid"/>
                    </a:lnT>
                    <a:lnB w="231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0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641" y="379823"/>
            <a:ext cx="2012438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/>
            <a:r>
              <a:rPr sz="2100" b="0" i="1" spc="-6" dirty="0">
                <a:solidFill>
                  <a:srgbClr val="CC3300"/>
                </a:solidFill>
                <a:latin typeface="Arial"/>
                <a:cs typeface="Arial"/>
              </a:rPr>
              <a:t>Scheda per  l</a:t>
            </a:r>
            <a:r>
              <a:rPr sz="2100" b="0" i="1" spc="-46" dirty="0">
                <a:solidFill>
                  <a:srgbClr val="CC3300"/>
                </a:solidFill>
                <a:latin typeface="Arial"/>
                <a:cs typeface="Arial"/>
              </a:rPr>
              <a:t>’</a:t>
            </a:r>
            <a:r>
              <a:rPr sz="2100" b="0" i="1" spc="-6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100" b="0" i="1" spc="-17" dirty="0">
                <a:solidFill>
                  <a:srgbClr val="CC3300"/>
                </a:solidFill>
                <a:latin typeface="Arial"/>
                <a:cs typeface="Arial"/>
              </a:rPr>
              <a:t>u</a:t>
            </a:r>
            <a:r>
              <a:rPr sz="2100" b="0" i="1" dirty="0">
                <a:solidFill>
                  <a:srgbClr val="CC3300"/>
                </a:solidFill>
                <a:latin typeface="Arial"/>
                <a:cs typeface="Arial"/>
              </a:rPr>
              <a:t>tov</a:t>
            </a:r>
            <a:r>
              <a:rPr sz="2100" b="0" i="1" spc="-11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100" b="0" i="1" spc="-6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100" b="0" i="1" spc="-17" dirty="0">
                <a:solidFill>
                  <a:srgbClr val="CC3300"/>
                </a:solidFill>
                <a:latin typeface="Arial"/>
                <a:cs typeface="Arial"/>
              </a:rPr>
              <a:t>u</a:t>
            </a:r>
            <a:r>
              <a:rPr sz="2100" b="0" i="1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100" b="0" i="1" spc="6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100" b="0" i="1" spc="-17" dirty="0">
                <a:solidFill>
                  <a:srgbClr val="CC3300"/>
                </a:solidFill>
                <a:latin typeface="Arial"/>
                <a:cs typeface="Arial"/>
              </a:rPr>
              <a:t>z</a:t>
            </a:r>
            <a:r>
              <a:rPr sz="2100" b="0" i="1" spc="-6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2100" b="0" i="1" spc="-17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2100" b="0" i="1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2100" b="0" i="1" spc="-6" dirty="0">
                <a:solidFill>
                  <a:srgbClr val="CC3300"/>
                </a:solidFill>
                <a:latin typeface="Arial"/>
                <a:cs typeface="Arial"/>
              </a:rPr>
              <a:t>e  del</a:t>
            </a:r>
            <a:r>
              <a:rPr sz="2100" b="0" i="1" spc="-9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00" b="0" i="1" spc="-6" dirty="0">
                <a:solidFill>
                  <a:srgbClr val="CC3300"/>
                </a:solidFill>
                <a:latin typeface="Arial"/>
                <a:cs typeface="Arial"/>
              </a:rPr>
              <a:t>gruppo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8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306" y="43695"/>
            <a:ext cx="10189176" cy="4501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100" i="1" spc="-11" dirty="0">
                <a:solidFill>
                  <a:srgbClr val="CC3300"/>
                </a:solidFill>
                <a:latin typeface="Arial"/>
                <a:cs typeface="Arial"/>
              </a:rPr>
              <a:t>esempio </a:t>
            </a:r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di diario di</a:t>
            </a:r>
            <a:r>
              <a:rPr sz="2100" i="1" spc="1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00" i="1" spc="-6" dirty="0">
                <a:solidFill>
                  <a:srgbClr val="CC3300"/>
                </a:solidFill>
                <a:latin typeface="Arial"/>
                <a:cs typeface="Arial"/>
              </a:rPr>
              <a:t>bordo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>
              <a:latin typeface="Times New Roman"/>
              <a:cs typeface="Times New Roman"/>
            </a:endParaRPr>
          </a:p>
          <a:p>
            <a:pPr marL="14488">
              <a:spcBef>
                <a:spcPts val="6"/>
              </a:spcBef>
              <a:tabLst>
                <a:tab pos="6319011" algn="l"/>
              </a:tabLst>
            </a:pPr>
            <a:r>
              <a:rPr sz="2100" spc="-6" dirty="0">
                <a:latin typeface="Arial"/>
                <a:cs typeface="Arial"/>
              </a:rPr>
              <a:t>Diario di bordo del</a:t>
            </a:r>
            <a:r>
              <a:rPr sz="2100" spc="-29" dirty="0">
                <a:latin typeface="Arial"/>
                <a:cs typeface="Arial"/>
              </a:rPr>
              <a:t> </a:t>
            </a:r>
            <a:r>
              <a:rPr sz="2100" spc="-6" dirty="0">
                <a:latin typeface="Arial"/>
                <a:cs typeface="Arial"/>
              </a:rPr>
              <a:t>Gruppo</a:t>
            </a:r>
            <a:r>
              <a:rPr sz="2100" u="heavy" dirty="0">
                <a:latin typeface="Arial"/>
                <a:cs typeface="Arial"/>
              </a:rPr>
              <a:t> 	</a:t>
            </a:r>
            <a:endParaRPr sz="2100">
              <a:latin typeface="Arial"/>
              <a:cs typeface="Arial"/>
            </a:endParaRPr>
          </a:p>
          <a:p>
            <a:pPr marL="14488">
              <a:tabLst>
                <a:tab pos="9924390" algn="l"/>
              </a:tabLst>
            </a:pPr>
            <a:r>
              <a:rPr sz="2100" spc="-6" dirty="0">
                <a:latin typeface="Arial"/>
                <a:cs typeface="Arial"/>
              </a:rPr>
              <a:t>Alunni</a:t>
            </a:r>
            <a:r>
              <a:rPr sz="2100" u="heavy" spc="-6" dirty="0">
                <a:latin typeface="Arial"/>
                <a:cs typeface="Arial"/>
              </a:rPr>
              <a:t> 	</a:t>
            </a:r>
            <a:endParaRPr sz="2100">
              <a:latin typeface="Arial"/>
              <a:cs typeface="Arial"/>
            </a:endParaRPr>
          </a:p>
          <a:p>
            <a:pPr marL="14488" marR="6551546">
              <a:lnSpc>
                <a:spcPts val="4928"/>
              </a:lnSpc>
              <a:spcBef>
                <a:spcPts val="576"/>
              </a:spcBef>
              <a:tabLst>
                <a:tab pos="3378639" algn="l"/>
              </a:tabLst>
            </a:pPr>
            <a:r>
              <a:rPr sz="2100" spc="-6" dirty="0">
                <a:latin typeface="Arial"/>
                <a:cs typeface="Arial"/>
              </a:rPr>
              <a:t>incontro</a:t>
            </a:r>
            <a:r>
              <a:rPr sz="2100" spc="-29" dirty="0">
                <a:latin typeface="Arial"/>
                <a:cs typeface="Arial"/>
              </a:rPr>
              <a:t> </a:t>
            </a:r>
            <a:r>
              <a:rPr sz="2100" spc="-6" dirty="0">
                <a:latin typeface="Arial"/>
                <a:cs typeface="Arial"/>
              </a:rPr>
              <a:t>1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1" dirty="0">
                <a:latin typeface="Arial"/>
                <a:cs typeface="Arial"/>
              </a:rPr>
              <a:t>del </a:t>
            </a:r>
            <a:r>
              <a:rPr sz="2100" u="heavy" dirty="0">
                <a:latin typeface="Arial"/>
                <a:cs typeface="Arial"/>
              </a:rPr>
              <a:t> 	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6" dirty="0">
                <a:latin typeface="Arial"/>
                <a:cs typeface="Arial"/>
              </a:rPr>
              <a:t>Oggi abbiamo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6" dirty="0">
                <a:latin typeface="Arial"/>
                <a:cs typeface="Arial"/>
              </a:rPr>
              <a:t>imparato: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51"/>
              </a:spcBef>
            </a:pPr>
            <a:endParaRPr sz="1600">
              <a:latin typeface="Times New Roman"/>
              <a:cs typeface="Times New Roman"/>
            </a:endParaRPr>
          </a:p>
          <a:p>
            <a:pPr marL="14488"/>
            <a:r>
              <a:rPr sz="2100" spc="-6" dirty="0">
                <a:latin typeface="Arial"/>
                <a:cs typeface="Arial"/>
              </a:rPr>
              <a:t>Come abbiamo lavorato</a:t>
            </a:r>
            <a:r>
              <a:rPr sz="2100" spc="-11" dirty="0">
                <a:latin typeface="Arial"/>
                <a:cs typeface="Arial"/>
              </a:rPr>
              <a:t> </a:t>
            </a:r>
            <a:r>
              <a:rPr sz="2100" spc="-6" dirty="0">
                <a:latin typeface="Arial"/>
                <a:cs typeface="Arial"/>
              </a:rPr>
              <a:t>insieme: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>
              <a:latin typeface="Times New Roman"/>
              <a:cs typeface="Times New Roman"/>
            </a:endParaRPr>
          </a:p>
          <a:p>
            <a:pPr marL="14488">
              <a:spcBef>
                <a:spcPts val="6"/>
              </a:spcBef>
            </a:pPr>
            <a:r>
              <a:rPr sz="2100" spc="-6" dirty="0">
                <a:latin typeface="Arial"/>
                <a:cs typeface="Arial"/>
              </a:rPr>
              <a:t>Le nostre</a:t>
            </a:r>
            <a:r>
              <a:rPr sz="2100" spc="-17" dirty="0">
                <a:latin typeface="Arial"/>
                <a:cs typeface="Arial"/>
              </a:rPr>
              <a:t> </a:t>
            </a:r>
            <a:r>
              <a:rPr sz="2100" spc="-11" dirty="0">
                <a:latin typeface="Arial"/>
                <a:cs typeface="Arial"/>
              </a:rPr>
              <a:t>difficoltà: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100">
              <a:latin typeface="Times New Roman"/>
              <a:cs typeface="Times New Roman"/>
            </a:endParaRPr>
          </a:p>
          <a:p>
            <a:pPr marL="14488"/>
            <a:r>
              <a:rPr sz="2100" spc="-6" dirty="0">
                <a:latin typeface="Arial"/>
                <a:cs typeface="Arial"/>
              </a:rPr>
              <a:t>Le idee</a:t>
            </a:r>
            <a:r>
              <a:rPr sz="2100" spc="-74" dirty="0">
                <a:latin typeface="Arial"/>
                <a:cs typeface="Arial"/>
              </a:rPr>
              <a:t> </a:t>
            </a:r>
            <a:r>
              <a:rPr sz="2100" spc="-6" dirty="0">
                <a:latin typeface="Arial"/>
                <a:cs typeface="Arial"/>
              </a:rPr>
              <a:t>brillanti: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1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7389" y="1393105"/>
            <a:ext cx="7656919" cy="2945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Il gruppo è percepito/vissuto</a:t>
            </a:r>
            <a:r>
              <a:rPr sz="2300" b="1" spc="-1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come:</a:t>
            </a:r>
            <a:endParaRPr sz="2300"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2900">
              <a:latin typeface="Times New Roman"/>
              <a:cs typeface="Times New Roman"/>
            </a:endParaRPr>
          </a:p>
          <a:p>
            <a:pPr marL="173858" marR="31874" indent="-159370">
              <a:lnSpc>
                <a:spcPct val="120000"/>
              </a:lnSpc>
              <a:buFont typeface="Arial"/>
              <a:buChar char="-"/>
              <a:tabLst>
                <a:tab pos="190519" algn="l"/>
              </a:tabLst>
            </a:pP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un campo di esperienza intermedia in cui è</a:t>
            </a:r>
            <a:r>
              <a:rPr sz="2300" b="1" spc="-21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possibile  “sperimentare” le relazioni in modo</a:t>
            </a:r>
            <a:r>
              <a:rPr sz="2300" b="1" spc="-177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800000"/>
                </a:solidFill>
                <a:latin typeface="Arial"/>
                <a:cs typeface="Arial"/>
              </a:rPr>
              <a:t>protetto</a:t>
            </a:r>
            <a:endParaRPr sz="2300">
              <a:latin typeface="Arial"/>
              <a:cs typeface="Arial"/>
            </a:endParaRPr>
          </a:p>
          <a:p>
            <a:pPr>
              <a:spcBef>
                <a:spcPts val="6"/>
              </a:spcBef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173858" marR="5795" indent="-159370">
              <a:lnSpc>
                <a:spcPct val="120000"/>
              </a:lnSpc>
              <a:buClr>
                <a:srgbClr val="000000"/>
              </a:buClr>
              <a:buFont typeface="Arial"/>
              <a:buChar char="-"/>
              <a:tabLst>
                <a:tab pos="190519" algn="l"/>
              </a:tabLst>
            </a:pP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ma anche come territorio infìdo in cui ci si </a:t>
            </a:r>
            <a:r>
              <a:rPr sz="2300" b="1" spc="-6" dirty="0">
                <a:solidFill>
                  <a:srgbClr val="003300"/>
                </a:solidFill>
                <a:latin typeface="Arial"/>
                <a:cs typeface="Arial"/>
              </a:rPr>
              <a:t>muove</a:t>
            </a:r>
            <a:r>
              <a:rPr sz="2300" b="1" spc="-2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tra  </a:t>
            </a:r>
            <a:r>
              <a:rPr sz="2300" b="1" spc="-6" dirty="0">
                <a:solidFill>
                  <a:srgbClr val="003300"/>
                </a:solidFill>
                <a:latin typeface="Arial"/>
                <a:cs typeface="Arial"/>
              </a:rPr>
              <a:t>vincoli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300" b="1" spc="-11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3300"/>
                </a:solidFill>
                <a:latin typeface="Arial"/>
                <a:cs typeface="Arial"/>
              </a:rPr>
              <a:t>possibilità.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"/>
            <a:ext cx="10693400" cy="639341"/>
          </a:xfrm>
          <a:custGeom>
            <a:avLst/>
            <a:gdLst/>
            <a:ahLst/>
            <a:cxnLst/>
            <a:rect l="l" t="t" r="r" b="b"/>
            <a:pathLst>
              <a:path w="9144000" h="579755">
                <a:moveTo>
                  <a:pt x="0" y="579437"/>
                </a:moveTo>
                <a:lnTo>
                  <a:pt x="9144000" y="579437"/>
                </a:lnTo>
                <a:lnTo>
                  <a:pt x="91440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705" y="42741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dirty="0">
                <a:latin typeface="Arial"/>
                <a:cs typeface="Arial"/>
              </a:rPr>
              <a:t>I </a:t>
            </a:r>
            <a:r>
              <a:rPr b="0" spc="-6" dirty="0">
                <a:latin typeface="Arial"/>
                <a:cs typeface="Arial"/>
              </a:rPr>
              <a:t>problemi del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spc="-6" dirty="0">
                <a:latin typeface="Arial"/>
                <a:cs typeface="Arial"/>
              </a:rPr>
              <a:t>gruppo</a:t>
            </a:r>
          </a:p>
        </p:txBody>
      </p:sp>
      <p:sp>
        <p:nvSpPr>
          <p:cNvPr id="5" name="object 5"/>
          <p:cNvSpPr/>
          <p:nvPr/>
        </p:nvSpPr>
        <p:spPr>
          <a:xfrm>
            <a:off x="1810154" y="5941232"/>
            <a:ext cx="6987840" cy="758386"/>
          </a:xfrm>
          <a:custGeom>
            <a:avLst/>
            <a:gdLst/>
            <a:ahLst/>
            <a:cxnLst/>
            <a:rect l="l" t="t" r="r" b="b"/>
            <a:pathLst>
              <a:path w="5975350" h="687704">
                <a:moveTo>
                  <a:pt x="1480133" y="0"/>
                </a:moveTo>
                <a:lnTo>
                  <a:pt x="398728" y="159274"/>
                </a:lnTo>
                <a:lnTo>
                  <a:pt x="0" y="687546"/>
                </a:lnTo>
                <a:lnTo>
                  <a:pt x="5974820" y="687546"/>
                </a:lnTo>
                <a:lnTo>
                  <a:pt x="5658644" y="159274"/>
                </a:lnTo>
                <a:lnTo>
                  <a:pt x="1480133" y="0"/>
                </a:lnTo>
                <a:close/>
              </a:path>
            </a:pathLst>
          </a:custGeom>
          <a:solidFill>
            <a:srgbClr val="A6B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0288" y="6116876"/>
            <a:ext cx="626752" cy="334026"/>
          </a:xfrm>
          <a:custGeom>
            <a:avLst/>
            <a:gdLst/>
            <a:ahLst/>
            <a:cxnLst/>
            <a:rect l="l" t="t" r="r" b="b"/>
            <a:pathLst>
              <a:path w="535940" h="302895">
                <a:moveTo>
                  <a:pt x="52357" y="203649"/>
                </a:moveTo>
                <a:lnTo>
                  <a:pt x="0" y="278248"/>
                </a:lnTo>
                <a:lnTo>
                  <a:pt x="102681" y="302456"/>
                </a:lnTo>
                <a:lnTo>
                  <a:pt x="106747" y="300427"/>
                </a:lnTo>
                <a:lnTo>
                  <a:pt x="116744" y="298415"/>
                </a:lnTo>
                <a:lnTo>
                  <a:pt x="128944" y="292364"/>
                </a:lnTo>
                <a:lnTo>
                  <a:pt x="136908" y="282288"/>
                </a:lnTo>
                <a:lnTo>
                  <a:pt x="170116" y="282288"/>
                </a:lnTo>
                <a:lnTo>
                  <a:pt x="264097" y="209700"/>
                </a:lnTo>
                <a:lnTo>
                  <a:pt x="100647" y="209700"/>
                </a:lnTo>
                <a:lnTo>
                  <a:pt x="52357" y="203649"/>
                </a:lnTo>
                <a:close/>
              </a:path>
              <a:path w="535940" h="302895">
                <a:moveTo>
                  <a:pt x="170116" y="282288"/>
                </a:moveTo>
                <a:lnTo>
                  <a:pt x="136908" y="282288"/>
                </a:lnTo>
                <a:lnTo>
                  <a:pt x="157071" y="292364"/>
                </a:lnTo>
                <a:lnTo>
                  <a:pt x="170116" y="282288"/>
                </a:lnTo>
                <a:close/>
              </a:path>
              <a:path w="535940" h="302895">
                <a:moveTo>
                  <a:pt x="535602" y="0"/>
                </a:moveTo>
                <a:lnTo>
                  <a:pt x="338373" y="0"/>
                </a:lnTo>
                <a:lnTo>
                  <a:pt x="100647" y="209700"/>
                </a:lnTo>
                <a:lnTo>
                  <a:pt x="264097" y="209700"/>
                </a:lnTo>
                <a:lnTo>
                  <a:pt x="535602" y="0"/>
                </a:lnTo>
                <a:close/>
              </a:path>
            </a:pathLst>
          </a:custGeom>
          <a:solidFill>
            <a:srgbClr val="9C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2184" y="6116876"/>
            <a:ext cx="664625" cy="278005"/>
          </a:xfrm>
          <a:custGeom>
            <a:avLst/>
            <a:gdLst/>
            <a:ahLst/>
            <a:cxnLst/>
            <a:rect l="l" t="t" r="r" b="b"/>
            <a:pathLst>
              <a:path w="568325" h="252095">
                <a:moveTo>
                  <a:pt x="567965" y="0"/>
                </a:moveTo>
                <a:lnTo>
                  <a:pt x="316176" y="0"/>
                </a:lnTo>
                <a:lnTo>
                  <a:pt x="48290" y="187522"/>
                </a:lnTo>
                <a:lnTo>
                  <a:pt x="4066" y="233891"/>
                </a:lnTo>
                <a:lnTo>
                  <a:pt x="0" y="252046"/>
                </a:lnTo>
                <a:lnTo>
                  <a:pt x="567965" y="0"/>
                </a:lnTo>
                <a:close/>
              </a:path>
            </a:pathLst>
          </a:custGeom>
          <a:solidFill>
            <a:srgbClr val="9C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1998" y="6116876"/>
            <a:ext cx="341595" cy="289209"/>
          </a:xfrm>
          <a:custGeom>
            <a:avLst/>
            <a:gdLst/>
            <a:ahLst/>
            <a:cxnLst/>
            <a:rect l="l" t="t" r="r" b="b"/>
            <a:pathLst>
              <a:path w="292100" h="262254">
                <a:moveTo>
                  <a:pt x="291997" y="0"/>
                </a:moveTo>
                <a:lnTo>
                  <a:pt x="173185" y="0"/>
                </a:lnTo>
                <a:lnTo>
                  <a:pt x="0" y="217764"/>
                </a:lnTo>
                <a:lnTo>
                  <a:pt x="32210" y="262121"/>
                </a:lnTo>
                <a:lnTo>
                  <a:pt x="84567" y="231879"/>
                </a:lnTo>
                <a:lnTo>
                  <a:pt x="155055" y="175418"/>
                </a:lnTo>
                <a:lnTo>
                  <a:pt x="183250" y="131060"/>
                </a:lnTo>
                <a:lnTo>
                  <a:pt x="241656" y="78639"/>
                </a:lnTo>
                <a:lnTo>
                  <a:pt x="291997" y="0"/>
                </a:lnTo>
                <a:close/>
              </a:path>
            </a:pathLst>
          </a:custGeom>
          <a:solidFill>
            <a:srgbClr val="9C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9518" y="4507106"/>
            <a:ext cx="5899935" cy="1569992"/>
          </a:xfrm>
          <a:custGeom>
            <a:avLst/>
            <a:gdLst/>
            <a:ahLst/>
            <a:cxnLst/>
            <a:rect l="l" t="t" r="r" b="b"/>
            <a:pathLst>
              <a:path w="5045075" h="1423670">
                <a:moveTo>
                  <a:pt x="5036508" y="0"/>
                </a:moveTo>
                <a:lnTo>
                  <a:pt x="0" y="2028"/>
                </a:lnTo>
                <a:lnTo>
                  <a:pt x="0" y="1411360"/>
                </a:lnTo>
                <a:lnTo>
                  <a:pt x="5044472" y="1423447"/>
                </a:lnTo>
                <a:lnTo>
                  <a:pt x="5036508" y="0"/>
                </a:lnTo>
                <a:close/>
              </a:path>
            </a:pathLst>
          </a:custGeom>
          <a:solidFill>
            <a:srgbClr val="CCA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1260" y="4467025"/>
            <a:ext cx="5890281" cy="934152"/>
          </a:xfrm>
          <a:custGeom>
            <a:avLst/>
            <a:gdLst/>
            <a:ahLst/>
            <a:cxnLst/>
            <a:rect l="l" t="t" r="r" b="b"/>
            <a:pathLst>
              <a:path w="5036820" h="847089">
                <a:moveTo>
                  <a:pt x="227558" y="264218"/>
                </a:moveTo>
                <a:lnTo>
                  <a:pt x="0" y="264218"/>
                </a:lnTo>
                <a:lnTo>
                  <a:pt x="0" y="834746"/>
                </a:lnTo>
                <a:lnTo>
                  <a:pt x="5036440" y="846850"/>
                </a:lnTo>
                <a:lnTo>
                  <a:pt x="5036440" y="479886"/>
                </a:lnTo>
                <a:lnTo>
                  <a:pt x="690725" y="479886"/>
                </a:lnTo>
                <a:lnTo>
                  <a:pt x="690725" y="439551"/>
                </a:lnTo>
                <a:lnTo>
                  <a:pt x="227558" y="439551"/>
                </a:lnTo>
                <a:lnTo>
                  <a:pt x="227558" y="264218"/>
                </a:lnTo>
                <a:close/>
              </a:path>
              <a:path w="5036820" h="847089">
                <a:moveTo>
                  <a:pt x="1093486" y="167354"/>
                </a:moveTo>
                <a:lnTo>
                  <a:pt x="847796" y="262189"/>
                </a:lnTo>
                <a:lnTo>
                  <a:pt x="847796" y="479886"/>
                </a:lnTo>
                <a:lnTo>
                  <a:pt x="5036440" y="479886"/>
                </a:lnTo>
                <a:lnTo>
                  <a:pt x="5036440" y="373015"/>
                </a:lnTo>
                <a:lnTo>
                  <a:pt x="1093486" y="373015"/>
                </a:lnTo>
                <a:lnTo>
                  <a:pt x="1093486" y="167354"/>
                </a:lnTo>
                <a:close/>
              </a:path>
              <a:path w="5036820" h="847089">
                <a:moveTo>
                  <a:pt x="515523" y="32287"/>
                </a:moveTo>
                <a:lnTo>
                  <a:pt x="394695" y="32287"/>
                </a:lnTo>
                <a:lnTo>
                  <a:pt x="394695" y="439551"/>
                </a:lnTo>
                <a:lnTo>
                  <a:pt x="690725" y="439551"/>
                </a:lnTo>
                <a:lnTo>
                  <a:pt x="690725" y="108865"/>
                </a:lnTo>
                <a:lnTo>
                  <a:pt x="515523" y="108865"/>
                </a:lnTo>
                <a:lnTo>
                  <a:pt x="515523" y="32287"/>
                </a:lnTo>
                <a:close/>
              </a:path>
              <a:path w="5036820" h="847089">
                <a:moveTo>
                  <a:pt x="1250625" y="8114"/>
                </a:moveTo>
                <a:lnTo>
                  <a:pt x="1250625" y="373015"/>
                </a:lnTo>
                <a:lnTo>
                  <a:pt x="5036440" y="373015"/>
                </a:lnTo>
                <a:lnTo>
                  <a:pt x="5036440" y="346881"/>
                </a:lnTo>
                <a:lnTo>
                  <a:pt x="1455987" y="346881"/>
                </a:lnTo>
                <a:lnTo>
                  <a:pt x="1455987" y="86720"/>
                </a:lnTo>
                <a:lnTo>
                  <a:pt x="1250625" y="8114"/>
                </a:lnTo>
                <a:close/>
              </a:path>
              <a:path w="5036820" h="847089">
                <a:moveTo>
                  <a:pt x="1868745" y="262189"/>
                </a:moveTo>
                <a:lnTo>
                  <a:pt x="1719807" y="262189"/>
                </a:lnTo>
                <a:lnTo>
                  <a:pt x="1719807" y="346881"/>
                </a:lnTo>
                <a:lnTo>
                  <a:pt x="5036440" y="346881"/>
                </a:lnTo>
                <a:lnTo>
                  <a:pt x="5036440" y="302422"/>
                </a:lnTo>
                <a:lnTo>
                  <a:pt x="1868745" y="302422"/>
                </a:lnTo>
                <a:lnTo>
                  <a:pt x="1868745" y="262189"/>
                </a:lnTo>
                <a:close/>
              </a:path>
              <a:path w="5036820" h="847089">
                <a:moveTo>
                  <a:pt x="2090374" y="187471"/>
                </a:moveTo>
                <a:lnTo>
                  <a:pt x="1945332" y="187471"/>
                </a:lnTo>
                <a:lnTo>
                  <a:pt x="1945332" y="302422"/>
                </a:lnTo>
                <a:lnTo>
                  <a:pt x="2358090" y="302422"/>
                </a:lnTo>
                <a:lnTo>
                  <a:pt x="2358090" y="235987"/>
                </a:lnTo>
                <a:lnTo>
                  <a:pt x="2090374" y="235987"/>
                </a:lnTo>
                <a:lnTo>
                  <a:pt x="2090374" y="187471"/>
                </a:lnTo>
                <a:close/>
              </a:path>
              <a:path w="5036820" h="847089">
                <a:moveTo>
                  <a:pt x="2630042" y="18087"/>
                </a:moveTo>
                <a:lnTo>
                  <a:pt x="2523295" y="18087"/>
                </a:lnTo>
                <a:lnTo>
                  <a:pt x="2523295" y="302422"/>
                </a:lnTo>
                <a:lnTo>
                  <a:pt x="5036440" y="302422"/>
                </a:lnTo>
                <a:lnTo>
                  <a:pt x="5036440" y="286362"/>
                </a:lnTo>
                <a:lnTo>
                  <a:pt x="3117354" y="286362"/>
                </a:lnTo>
                <a:lnTo>
                  <a:pt x="3117354" y="235987"/>
                </a:lnTo>
                <a:lnTo>
                  <a:pt x="2692397" y="235987"/>
                </a:lnTo>
                <a:lnTo>
                  <a:pt x="2692397" y="28230"/>
                </a:lnTo>
                <a:lnTo>
                  <a:pt x="2630042" y="28230"/>
                </a:lnTo>
                <a:lnTo>
                  <a:pt x="2630042" y="18087"/>
                </a:lnTo>
                <a:close/>
              </a:path>
              <a:path w="5036820" h="847089">
                <a:moveTo>
                  <a:pt x="3354910" y="207756"/>
                </a:moveTo>
                <a:lnTo>
                  <a:pt x="3292556" y="207756"/>
                </a:lnTo>
                <a:lnTo>
                  <a:pt x="3292556" y="286362"/>
                </a:lnTo>
                <a:lnTo>
                  <a:pt x="5036440" y="286362"/>
                </a:lnTo>
                <a:lnTo>
                  <a:pt x="5036440" y="274191"/>
                </a:lnTo>
                <a:lnTo>
                  <a:pt x="3795964" y="274191"/>
                </a:lnTo>
                <a:lnTo>
                  <a:pt x="3795964" y="247989"/>
                </a:lnTo>
                <a:lnTo>
                  <a:pt x="3354910" y="247989"/>
                </a:lnTo>
                <a:lnTo>
                  <a:pt x="3354910" y="207756"/>
                </a:lnTo>
                <a:close/>
              </a:path>
              <a:path w="5036820" h="847089">
                <a:moveTo>
                  <a:pt x="3987263" y="36344"/>
                </a:moveTo>
                <a:lnTo>
                  <a:pt x="3906779" y="36344"/>
                </a:lnTo>
                <a:lnTo>
                  <a:pt x="3906779" y="274191"/>
                </a:lnTo>
                <a:lnTo>
                  <a:pt x="5036440" y="274191"/>
                </a:lnTo>
                <a:lnTo>
                  <a:pt x="5036440" y="189499"/>
                </a:lnTo>
                <a:lnTo>
                  <a:pt x="4101974" y="189499"/>
                </a:lnTo>
                <a:lnTo>
                  <a:pt x="4101974" y="135067"/>
                </a:lnTo>
                <a:lnTo>
                  <a:pt x="3987263" y="135067"/>
                </a:lnTo>
                <a:lnTo>
                  <a:pt x="3987263" y="36344"/>
                </a:lnTo>
                <a:close/>
              </a:path>
              <a:path w="5036820" h="847089">
                <a:moveTo>
                  <a:pt x="3536212" y="30259"/>
                </a:moveTo>
                <a:lnTo>
                  <a:pt x="3455558" y="30259"/>
                </a:lnTo>
                <a:lnTo>
                  <a:pt x="3455558" y="247989"/>
                </a:lnTo>
                <a:lnTo>
                  <a:pt x="3795964" y="247989"/>
                </a:lnTo>
                <a:lnTo>
                  <a:pt x="3795964" y="223816"/>
                </a:lnTo>
                <a:lnTo>
                  <a:pt x="3673120" y="223816"/>
                </a:lnTo>
                <a:lnTo>
                  <a:pt x="3673120" y="119007"/>
                </a:lnTo>
                <a:lnTo>
                  <a:pt x="3536212" y="119007"/>
                </a:lnTo>
                <a:lnTo>
                  <a:pt x="3536212" y="30259"/>
                </a:lnTo>
                <a:close/>
              </a:path>
              <a:path w="5036820" h="847089">
                <a:moveTo>
                  <a:pt x="2196952" y="60518"/>
                </a:moveTo>
                <a:lnTo>
                  <a:pt x="2196952" y="235987"/>
                </a:lnTo>
                <a:lnTo>
                  <a:pt x="2358090" y="235987"/>
                </a:lnTo>
                <a:lnTo>
                  <a:pt x="2358090" y="125093"/>
                </a:lnTo>
                <a:lnTo>
                  <a:pt x="2196952" y="60518"/>
                </a:lnTo>
                <a:close/>
              </a:path>
              <a:path w="5036820" h="847089">
                <a:moveTo>
                  <a:pt x="2962316" y="88748"/>
                </a:moveTo>
                <a:lnTo>
                  <a:pt x="2829305" y="137095"/>
                </a:lnTo>
                <a:lnTo>
                  <a:pt x="2829305" y="235987"/>
                </a:lnTo>
                <a:lnTo>
                  <a:pt x="3117354" y="235987"/>
                </a:lnTo>
                <a:lnTo>
                  <a:pt x="3117354" y="195585"/>
                </a:lnTo>
                <a:lnTo>
                  <a:pt x="2962316" y="195585"/>
                </a:lnTo>
                <a:lnTo>
                  <a:pt x="2962316" y="88748"/>
                </a:lnTo>
                <a:close/>
              </a:path>
              <a:path w="5036820" h="847089">
                <a:moveTo>
                  <a:pt x="4263113" y="40401"/>
                </a:moveTo>
                <a:lnTo>
                  <a:pt x="4214822" y="40401"/>
                </a:lnTo>
                <a:lnTo>
                  <a:pt x="4214822" y="189499"/>
                </a:lnTo>
                <a:lnTo>
                  <a:pt x="4547095" y="189499"/>
                </a:lnTo>
                <a:lnTo>
                  <a:pt x="4547095" y="72520"/>
                </a:lnTo>
                <a:lnTo>
                  <a:pt x="4263113" y="72520"/>
                </a:lnTo>
                <a:lnTo>
                  <a:pt x="4263113" y="40401"/>
                </a:lnTo>
                <a:close/>
              </a:path>
              <a:path w="5036820" h="847089">
                <a:moveTo>
                  <a:pt x="4879369" y="0"/>
                </a:moveTo>
                <a:lnTo>
                  <a:pt x="4760591" y="0"/>
                </a:lnTo>
                <a:lnTo>
                  <a:pt x="4760591" y="189499"/>
                </a:lnTo>
                <a:lnTo>
                  <a:pt x="5036440" y="189499"/>
                </a:lnTo>
                <a:lnTo>
                  <a:pt x="5036440" y="100751"/>
                </a:lnTo>
                <a:lnTo>
                  <a:pt x="4879369" y="100751"/>
                </a:lnTo>
                <a:lnTo>
                  <a:pt x="4879369" y="0"/>
                </a:lnTo>
                <a:close/>
              </a:path>
              <a:path w="5036820" h="847089">
                <a:moveTo>
                  <a:pt x="3673120" y="66603"/>
                </a:moveTo>
                <a:lnTo>
                  <a:pt x="3536212" y="119007"/>
                </a:lnTo>
                <a:lnTo>
                  <a:pt x="3673120" y="119007"/>
                </a:lnTo>
                <a:lnTo>
                  <a:pt x="3673120" y="66603"/>
                </a:lnTo>
                <a:close/>
              </a:path>
              <a:path w="5036820" h="847089">
                <a:moveTo>
                  <a:pt x="4396124" y="4057"/>
                </a:moveTo>
                <a:lnTo>
                  <a:pt x="4351730" y="4057"/>
                </a:lnTo>
                <a:lnTo>
                  <a:pt x="4351730" y="48346"/>
                </a:lnTo>
                <a:lnTo>
                  <a:pt x="4309539" y="48346"/>
                </a:lnTo>
                <a:lnTo>
                  <a:pt x="4309539" y="72520"/>
                </a:lnTo>
                <a:lnTo>
                  <a:pt x="4547095" y="72520"/>
                </a:lnTo>
                <a:lnTo>
                  <a:pt x="4547095" y="70491"/>
                </a:lnTo>
                <a:lnTo>
                  <a:pt x="4466611" y="70491"/>
                </a:lnTo>
                <a:lnTo>
                  <a:pt x="4466611" y="46318"/>
                </a:lnTo>
                <a:lnTo>
                  <a:pt x="4396124" y="46318"/>
                </a:lnTo>
                <a:lnTo>
                  <a:pt x="4396124" y="4057"/>
                </a:lnTo>
                <a:close/>
              </a:path>
            </a:pathLst>
          </a:custGeom>
          <a:solidFill>
            <a:srgbClr val="B98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0746" y="4696135"/>
            <a:ext cx="5890281" cy="1007680"/>
          </a:xfrm>
          <a:custGeom>
            <a:avLst/>
            <a:gdLst/>
            <a:ahLst/>
            <a:cxnLst/>
            <a:rect l="l" t="t" r="r" b="b"/>
            <a:pathLst>
              <a:path w="5036820" h="913764">
                <a:moveTo>
                  <a:pt x="227558" y="326561"/>
                </a:moveTo>
                <a:lnTo>
                  <a:pt x="0" y="326561"/>
                </a:lnTo>
                <a:lnTo>
                  <a:pt x="0" y="897174"/>
                </a:lnTo>
                <a:lnTo>
                  <a:pt x="5036508" y="913301"/>
                </a:lnTo>
                <a:lnTo>
                  <a:pt x="5036508" y="542314"/>
                </a:lnTo>
                <a:lnTo>
                  <a:pt x="690725" y="542314"/>
                </a:lnTo>
                <a:lnTo>
                  <a:pt x="690725" y="501980"/>
                </a:lnTo>
                <a:lnTo>
                  <a:pt x="227558" y="501980"/>
                </a:lnTo>
                <a:lnTo>
                  <a:pt x="227558" y="326561"/>
                </a:lnTo>
                <a:close/>
              </a:path>
              <a:path w="5036820" h="913764">
                <a:moveTo>
                  <a:pt x="1091469" y="231795"/>
                </a:moveTo>
                <a:lnTo>
                  <a:pt x="847796" y="324550"/>
                </a:lnTo>
                <a:lnTo>
                  <a:pt x="847796" y="542314"/>
                </a:lnTo>
                <a:lnTo>
                  <a:pt x="5036508" y="542314"/>
                </a:lnTo>
                <a:lnTo>
                  <a:pt x="5036508" y="435444"/>
                </a:lnTo>
                <a:lnTo>
                  <a:pt x="1091469" y="435444"/>
                </a:lnTo>
                <a:lnTo>
                  <a:pt x="1091469" y="231795"/>
                </a:lnTo>
                <a:close/>
              </a:path>
              <a:path w="5036820" h="913764">
                <a:moveTo>
                  <a:pt x="515523" y="30090"/>
                </a:moveTo>
                <a:lnTo>
                  <a:pt x="394695" y="30090"/>
                </a:lnTo>
                <a:lnTo>
                  <a:pt x="394695" y="501980"/>
                </a:lnTo>
                <a:lnTo>
                  <a:pt x="690725" y="501980"/>
                </a:lnTo>
                <a:lnTo>
                  <a:pt x="690725" y="173322"/>
                </a:lnTo>
                <a:lnTo>
                  <a:pt x="515523" y="173322"/>
                </a:lnTo>
                <a:lnTo>
                  <a:pt x="515523" y="30090"/>
                </a:lnTo>
                <a:close/>
              </a:path>
              <a:path w="5036820" h="913764">
                <a:moveTo>
                  <a:pt x="1248490" y="70491"/>
                </a:moveTo>
                <a:lnTo>
                  <a:pt x="1248490" y="435444"/>
                </a:lnTo>
                <a:lnTo>
                  <a:pt x="5036508" y="435444"/>
                </a:lnTo>
                <a:lnTo>
                  <a:pt x="5036508" y="411253"/>
                </a:lnTo>
                <a:lnTo>
                  <a:pt x="1455886" y="411253"/>
                </a:lnTo>
                <a:lnTo>
                  <a:pt x="1455886" y="153155"/>
                </a:lnTo>
                <a:lnTo>
                  <a:pt x="1248490" y="70491"/>
                </a:lnTo>
                <a:close/>
              </a:path>
              <a:path w="5036820" h="913764">
                <a:moveTo>
                  <a:pt x="1868813" y="326561"/>
                </a:moveTo>
                <a:lnTo>
                  <a:pt x="1717672" y="326561"/>
                </a:lnTo>
                <a:lnTo>
                  <a:pt x="1717672" y="411253"/>
                </a:lnTo>
                <a:lnTo>
                  <a:pt x="5036508" y="411253"/>
                </a:lnTo>
                <a:lnTo>
                  <a:pt x="5036508" y="364867"/>
                </a:lnTo>
                <a:lnTo>
                  <a:pt x="1868813" y="364867"/>
                </a:lnTo>
                <a:lnTo>
                  <a:pt x="1868813" y="326561"/>
                </a:lnTo>
                <a:close/>
              </a:path>
              <a:path w="5036820" h="913764">
                <a:moveTo>
                  <a:pt x="2086205" y="251962"/>
                </a:moveTo>
                <a:lnTo>
                  <a:pt x="1943367" y="251962"/>
                </a:lnTo>
                <a:lnTo>
                  <a:pt x="1943367" y="364867"/>
                </a:lnTo>
                <a:lnTo>
                  <a:pt x="2358158" y="364867"/>
                </a:lnTo>
                <a:lnTo>
                  <a:pt x="2358158" y="300359"/>
                </a:lnTo>
                <a:lnTo>
                  <a:pt x="2086205" y="300359"/>
                </a:lnTo>
                <a:lnTo>
                  <a:pt x="2086205" y="251962"/>
                </a:lnTo>
                <a:close/>
              </a:path>
              <a:path w="5036820" h="913764">
                <a:moveTo>
                  <a:pt x="2626044" y="16059"/>
                </a:moveTo>
                <a:lnTo>
                  <a:pt x="2519296" y="16059"/>
                </a:lnTo>
                <a:lnTo>
                  <a:pt x="2519296" y="364867"/>
                </a:lnTo>
                <a:lnTo>
                  <a:pt x="5036508" y="364867"/>
                </a:lnTo>
                <a:lnTo>
                  <a:pt x="5036508" y="350752"/>
                </a:lnTo>
                <a:lnTo>
                  <a:pt x="3117252" y="350752"/>
                </a:lnTo>
                <a:lnTo>
                  <a:pt x="3117252" y="300359"/>
                </a:lnTo>
                <a:lnTo>
                  <a:pt x="2690431" y="300359"/>
                </a:lnTo>
                <a:lnTo>
                  <a:pt x="2690431" y="90608"/>
                </a:lnTo>
                <a:lnTo>
                  <a:pt x="2626044" y="90608"/>
                </a:lnTo>
                <a:lnTo>
                  <a:pt x="2626044" y="16059"/>
                </a:lnTo>
                <a:close/>
              </a:path>
              <a:path w="5036820" h="913764">
                <a:moveTo>
                  <a:pt x="3352945" y="272129"/>
                </a:moveTo>
                <a:lnTo>
                  <a:pt x="3290590" y="272129"/>
                </a:lnTo>
                <a:lnTo>
                  <a:pt x="3290590" y="350752"/>
                </a:lnTo>
                <a:lnTo>
                  <a:pt x="5036508" y="350752"/>
                </a:lnTo>
                <a:lnTo>
                  <a:pt x="5036508" y="336654"/>
                </a:lnTo>
                <a:lnTo>
                  <a:pt x="3791966" y="336654"/>
                </a:lnTo>
                <a:lnTo>
                  <a:pt x="3791966" y="312446"/>
                </a:lnTo>
                <a:lnTo>
                  <a:pt x="3352945" y="312446"/>
                </a:lnTo>
                <a:lnTo>
                  <a:pt x="3352945" y="272129"/>
                </a:lnTo>
                <a:close/>
              </a:path>
              <a:path w="5036820" h="913764">
                <a:moveTo>
                  <a:pt x="3987331" y="98722"/>
                </a:moveTo>
                <a:lnTo>
                  <a:pt x="3906677" y="98722"/>
                </a:lnTo>
                <a:lnTo>
                  <a:pt x="3906677" y="336654"/>
                </a:lnTo>
                <a:lnTo>
                  <a:pt x="5036508" y="336654"/>
                </a:lnTo>
                <a:lnTo>
                  <a:pt x="5036508" y="253973"/>
                </a:lnTo>
                <a:lnTo>
                  <a:pt x="4102042" y="253973"/>
                </a:lnTo>
                <a:lnTo>
                  <a:pt x="4102042" y="197529"/>
                </a:lnTo>
                <a:lnTo>
                  <a:pt x="3987331" y="197529"/>
                </a:lnTo>
                <a:lnTo>
                  <a:pt x="3987331" y="98722"/>
                </a:lnTo>
                <a:close/>
              </a:path>
              <a:path w="5036820" h="913764">
                <a:moveTo>
                  <a:pt x="3536110" y="94665"/>
                </a:moveTo>
                <a:lnTo>
                  <a:pt x="3453592" y="94665"/>
                </a:lnTo>
                <a:lnTo>
                  <a:pt x="3453592" y="312446"/>
                </a:lnTo>
                <a:lnTo>
                  <a:pt x="3791966" y="312446"/>
                </a:lnTo>
                <a:lnTo>
                  <a:pt x="3791966" y="290267"/>
                </a:lnTo>
                <a:lnTo>
                  <a:pt x="3673188" y="290267"/>
                </a:lnTo>
                <a:lnTo>
                  <a:pt x="3673188" y="183414"/>
                </a:lnTo>
                <a:lnTo>
                  <a:pt x="3536110" y="183414"/>
                </a:lnTo>
                <a:lnTo>
                  <a:pt x="3536110" y="94665"/>
                </a:lnTo>
                <a:close/>
              </a:path>
              <a:path w="5036820" h="913764">
                <a:moveTo>
                  <a:pt x="2194986" y="124924"/>
                </a:moveTo>
                <a:lnTo>
                  <a:pt x="2194986" y="300359"/>
                </a:lnTo>
                <a:lnTo>
                  <a:pt x="2358158" y="300359"/>
                </a:lnTo>
                <a:lnTo>
                  <a:pt x="2358158" y="187437"/>
                </a:lnTo>
                <a:lnTo>
                  <a:pt x="2194986" y="124924"/>
                </a:lnTo>
                <a:close/>
              </a:path>
              <a:path w="5036820" h="913764">
                <a:moveTo>
                  <a:pt x="2960181" y="153155"/>
                </a:moveTo>
                <a:lnTo>
                  <a:pt x="2829373" y="203564"/>
                </a:lnTo>
                <a:lnTo>
                  <a:pt x="2829373" y="300359"/>
                </a:lnTo>
                <a:lnTo>
                  <a:pt x="3117252" y="300359"/>
                </a:lnTo>
                <a:lnTo>
                  <a:pt x="3117252" y="258014"/>
                </a:lnTo>
                <a:lnTo>
                  <a:pt x="2960181" y="258014"/>
                </a:lnTo>
                <a:lnTo>
                  <a:pt x="2960181" y="153155"/>
                </a:lnTo>
                <a:close/>
              </a:path>
              <a:path w="5036820" h="913764">
                <a:moveTo>
                  <a:pt x="4263180" y="104808"/>
                </a:moveTo>
                <a:lnTo>
                  <a:pt x="4212857" y="104808"/>
                </a:lnTo>
                <a:lnTo>
                  <a:pt x="4212857" y="253973"/>
                </a:lnTo>
                <a:lnTo>
                  <a:pt x="4547163" y="253973"/>
                </a:lnTo>
                <a:lnTo>
                  <a:pt x="4547163" y="137095"/>
                </a:lnTo>
                <a:lnTo>
                  <a:pt x="4263180" y="137095"/>
                </a:lnTo>
                <a:lnTo>
                  <a:pt x="4263180" y="104808"/>
                </a:lnTo>
                <a:close/>
              </a:path>
              <a:path w="5036820" h="913764">
                <a:moveTo>
                  <a:pt x="4879437" y="64406"/>
                </a:moveTo>
                <a:lnTo>
                  <a:pt x="4760489" y="64406"/>
                </a:lnTo>
                <a:lnTo>
                  <a:pt x="4760489" y="253973"/>
                </a:lnTo>
                <a:lnTo>
                  <a:pt x="5036508" y="253973"/>
                </a:lnTo>
                <a:lnTo>
                  <a:pt x="5036508" y="165258"/>
                </a:lnTo>
                <a:lnTo>
                  <a:pt x="4879437" y="165258"/>
                </a:lnTo>
                <a:lnTo>
                  <a:pt x="4879437" y="64406"/>
                </a:lnTo>
                <a:close/>
              </a:path>
              <a:path w="5036820" h="913764">
                <a:moveTo>
                  <a:pt x="3673188" y="128981"/>
                </a:moveTo>
                <a:lnTo>
                  <a:pt x="3536110" y="183414"/>
                </a:lnTo>
                <a:lnTo>
                  <a:pt x="3673188" y="183414"/>
                </a:lnTo>
                <a:lnTo>
                  <a:pt x="3673188" y="128981"/>
                </a:lnTo>
                <a:close/>
              </a:path>
              <a:path w="5036820" h="913764">
                <a:moveTo>
                  <a:pt x="4393989" y="0"/>
                </a:moveTo>
                <a:lnTo>
                  <a:pt x="4351798" y="0"/>
                </a:lnTo>
                <a:lnTo>
                  <a:pt x="4351798" y="46318"/>
                </a:lnTo>
                <a:lnTo>
                  <a:pt x="4305371" y="46318"/>
                </a:lnTo>
                <a:lnTo>
                  <a:pt x="4305371" y="137095"/>
                </a:lnTo>
                <a:lnTo>
                  <a:pt x="4547163" y="137095"/>
                </a:lnTo>
                <a:lnTo>
                  <a:pt x="4547163" y="135067"/>
                </a:lnTo>
                <a:lnTo>
                  <a:pt x="4462612" y="135067"/>
                </a:lnTo>
                <a:lnTo>
                  <a:pt x="4462612" y="40232"/>
                </a:lnTo>
                <a:lnTo>
                  <a:pt x="4393989" y="40232"/>
                </a:lnTo>
                <a:lnTo>
                  <a:pt x="4393989" y="0"/>
                </a:lnTo>
                <a:close/>
              </a:path>
            </a:pathLst>
          </a:custGeom>
          <a:solidFill>
            <a:srgbClr val="A86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9517" y="5071827"/>
            <a:ext cx="5890281" cy="1003478"/>
          </a:xfrm>
          <a:custGeom>
            <a:avLst/>
            <a:gdLst/>
            <a:ahLst/>
            <a:cxnLst/>
            <a:rect l="l" t="t" r="r" b="b"/>
            <a:pathLst>
              <a:path w="5036820" h="909954">
                <a:moveTo>
                  <a:pt x="229575" y="326646"/>
                </a:moveTo>
                <a:lnTo>
                  <a:pt x="0" y="326646"/>
                </a:lnTo>
                <a:lnTo>
                  <a:pt x="0" y="897242"/>
                </a:lnTo>
                <a:lnTo>
                  <a:pt x="5036508" y="909346"/>
                </a:lnTo>
                <a:lnTo>
                  <a:pt x="5036508" y="542382"/>
                </a:lnTo>
                <a:lnTo>
                  <a:pt x="692741" y="542382"/>
                </a:lnTo>
                <a:lnTo>
                  <a:pt x="692741" y="502064"/>
                </a:lnTo>
                <a:lnTo>
                  <a:pt x="229575" y="502064"/>
                </a:lnTo>
                <a:lnTo>
                  <a:pt x="229575" y="326646"/>
                </a:lnTo>
                <a:close/>
              </a:path>
              <a:path w="5036820" h="909954">
                <a:moveTo>
                  <a:pt x="1095502" y="229851"/>
                </a:moveTo>
                <a:lnTo>
                  <a:pt x="849813" y="324617"/>
                </a:lnTo>
                <a:lnTo>
                  <a:pt x="849813" y="542382"/>
                </a:lnTo>
                <a:lnTo>
                  <a:pt x="5036508" y="542382"/>
                </a:lnTo>
                <a:lnTo>
                  <a:pt x="5036508" y="433500"/>
                </a:lnTo>
                <a:lnTo>
                  <a:pt x="1095502" y="433500"/>
                </a:lnTo>
                <a:lnTo>
                  <a:pt x="1095502" y="229851"/>
                </a:lnTo>
                <a:close/>
              </a:path>
              <a:path w="5036820" h="909954">
                <a:moveTo>
                  <a:pt x="517539" y="30242"/>
                </a:moveTo>
                <a:lnTo>
                  <a:pt x="396711" y="30242"/>
                </a:lnTo>
                <a:lnTo>
                  <a:pt x="396711" y="502064"/>
                </a:lnTo>
                <a:lnTo>
                  <a:pt x="692741" y="502064"/>
                </a:lnTo>
                <a:lnTo>
                  <a:pt x="692741" y="171378"/>
                </a:lnTo>
                <a:lnTo>
                  <a:pt x="517539" y="171378"/>
                </a:lnTo>
                <a:lnTo>
                  <a:pt x="517539" y="30242"/>
                </a:lnTo>
                <a:close/>
              </a:path>
              <a:path w="5036820" h="909954">
                <a:moveTo>
                  <a:pt x="1252557" y="70576"/>
                </a:moveTo>
                <a:lnTo>
                  <a:pt x="1252557" y="433500"/>
                </a:lnTo>
                <a:lnTo>
                  <a:pt x="5036508" y="433500"/>
                </a:lnTo>
                <a:lnTo>
                  <a:pt x="5036508" y="407298"/>
                </a:lnTo>
                <a:lnTo>
                  <a:pt x="1457919" y="407298"/>
                </a:lnTo>
                <a:lnTo>
                  <a:pt x="1457919" y="149199"/>
                </a:lnTo>
                <a:lnTo>
                  <a:pt x="1252557" y="70576"/>
                </a:lnTo>
                <a:close/>
              </a:path>
              <a:path w="5036820" h="909954">
                <a:moveTo>
                  <a:pt x="1870846" y="324617"/>
                </a:moveTo>
                <a:lnTo>
                  <a:pt x="1719705" y="324617"/>
                </a:lnTo>
                <a:lnTo>
                  <a:pt x="1719705" y="407298"/>
                </a:lnTo>
                <a:lnTo>
                  <a:pt x="5036508" y="407298"/>
                </a:lnTo>
                <a:lnTo>
                  <a:pt x="5036508" y="362940"/>
                </a:lnTo>
                <a:lnTo>
                  <a:pt x="1870846" y="362940"/>
                </a:lnTo>
                <a:lnTo>
                  <a:pt x="1870846" y="324617"/>
                </a:lnTo>
                <a:close/>
              </a:path>
              <a:path w="5036820" h="909954">
                <a:moveTo>
                  <a:pt x="2090272" y="250018"/>
                </a:moveTo>
                <a:lnTo>
                  <a:pt x="1947264" y="250018"/>
                </a:lnTo>
                <a:lnTo>
                  <a:pt x="1947264" y="362940"/>
                </a:lnTo>
                <a:lnTo>
                  <a:pt x="2360191" y="362940"/>
                </a:lnTo>
                <a:lnTo>
                  <a:pt x="2360191" y="298415"/>
                </a:lnTo>
                <a:lnTo>
                  <a:pt x="2090272" y="298415"/>
                </a:lnTo>
                <a:lnTo>
                  <a:pt x="2090272" y="250018"/>
                </a:lnTo>
                <a:close/>
              </a:path>
              <a:path w="5036820" h="909954">
                <a:moveTo>
                  <a:pt x="2629941" y="12103"/>
                </a:moveTo>
                <a:lnTo>
                  <a:pt x="2523193" y="12103"/>
                </a:lnTo>
                <a:lnTo>
                  <a:pt x="2523193" y="362940"/>
                </a:lnTo>
                <a:lnTo>
                  <a:pt x="5036508" y="362940"/>
                </a:lnTo>
                <a:lnTo>
                  <a:pt x="5036508" y="348825"/>
                </a:lnTo>
                <a:lnTo>
                  <a:pt x="3119286" y="348825"/>
                </a:lnTo>
                <a:lnTo>
                  <a:pt x="3119286" y="298415"/>
                </a:lnTo>
                <a:lnTo>
                  <a:pt x="2692464" y="298415"/>
                </a:lnTo>
                <a:lnTo>
                  <a:pt x="2692464" y="90726"/>
                </a:lnTo>
                <a:lnTo>
                  <a:pt x="2629941" y="90726"/>
                </a:lnTo>
                <a:lnTo>
                  <a:pt x="2629941" y="12103"/>
                </a:lnTo>
                <a:close/>
              </a:path>
              <a:path w="5036820" h="909954">
                <a:moveTo>
                  <a:pt x="3354978" y="268173"/>
                </a:moveTo>
                <a:lnTo>
                  <a:pt x="3292454" y="268173"/>
                </a:lnTo>
                <a:lnTo>
                  <a:pt x="3292454" y="348825"/>
                </a:lnTo>
                <a:lnTo>
                  <a:pt x="5036508" y="348825"/>
                </a:lnTo>
                <a:lnTo>
                  <a:pt x="5036508" y="336721"/>
                </a:lnTo>
                <a:lnTo>
                  <a:pt x="3793999" y="336721"/>
                </a:lnTo>
                <a:lnTo>
                  <a:pt x="3793999" y="310502"/>
                </a:lnTo>
                <a:lnTo>
                  <a:pt x="3354978" y="310502"/>
                </a:lnTo>
                <a:lnTo>
                  <a:pt x="3354978" y="268173"/>
                </a:lnTo>
                <a:close/>
              </a:path>
              <a:path w="5036820" h="909954">
                <a:moveTo>
                  <a:pt x="3989364" y="98807"/>
                </a:moveTo>
                <a:lnTo>
                  <a:pt x="3908710" y="98807"/>
                </a:lnTo>
                <a:lnTo>
                  <a:pt x="3908710" y="336721"/>
                </a:lnTo>
                <a:lnTo>
                  <a:pt x="5036508" y="336721"/>
                </a:lnTo>
                <a:lnTo>
                  <a:pt x="5036508" y="252029"/>
                </a:lnTo>
                <a:lnTo>
                  <a:pt x="4102042" y="252029"/>
                </a:lnTo>
                <a:lnTo>
                  <a:pt x="4102042" y="195585"/>
                </a:lnTo>
                <a:lnTo>
                  <a:pt x="3989364" y="195585"/>
                </a:lnTo>
                <a:lnTo>
                  <a:pt x="3989364" y="98807"/>
                </a:lnTo>
                <a:close/>
              </a:path>
              <a:path w="5036820" h="909954">
                <a:moveTo>
                  <a:pt x="3538143" y="92755"/>
                </a:moveTo>
                <a:lnTo>
                  <a:pt x="3457659" y="92755"/>
                </a:lnTo>
                <a:lnTo>
                  <a:pt x="3457659" y="310502"/>
                </a:lnTo>
                <a:lnTo>
                  <a:pt x="3793999" y="310502"/>
                </a:lnTo>
                <a:lnTo>
                  <a:pt x="3793999" y="286312"/>
                </a:lnTo>
                <a:lnTo>
                  <a:pt x="3675221" y="286312"/>
                </a:lnTo>
                <a:lnTo>
                  <a:pt x="3675221" y="181470"/>
                </a:lnTo>
                <a:lnTo>
                  <a:pt x="3538143" y="181470"/>
                </a:lnTo>
                <a:lnTo>
                  <a:pt x="3538143" y="92755"/>
                </a:lnTo>
                <a:close/>
              </a:path>
              <a:path w="5036820" h="909954">
                <a:moveTo>
                  <a:pt x="2197020" y="122997"/>
                </a:moveTo>
                <a:lnTo>
                  <a:pt x="2197020" y="298415"/>
                </a:lnTo>
                <a:lnTo>
                  <a:pt x="2360191" y="298415"/>
                </a:lnTo>
                <a:lnTo>
                  <a:pt x="2360191" y="183481"/>
                </a:lnTo>
                <a:lnTo>
                  <a:pt x="2197020" y="122997"/>
                </a:lnTo>
                <a:close/>
              </a:path>
              <a:path w="5036820" h="909954">
                <a:moveTo>
                  <a:pt x="2962214" y="149199"/>
                </a:moveTo>
                <a:lnTo>
                  <a:pt x="2831406" y="199608"/>
                </a:lnTo>
                <a:lnTo>
                  <a:pt x="2831406" y="298415"/>
                </a:lnTo>
                <a:lnTo>
                  <a:pt x="3119286" y="298415"/>
                </a:lnTo>
                <a:lnTo>
                  <a:pt x="3119286" y="258081"/>
                </a:lnTo>
                <a:lnTo>
                  <a:pt x="2962214" y="258081"/>
                </a:lnTo>
                <a:lnTo>
                  <a:pt x="2962214" y="149199"/>
                </a:lnTo>
                <a:close/>
              </a:path>
              <a:path w="5036820" h="909954">
                <a:moveTo>
                  <a:pt x="4265214" y="100818"/>
                </a:moveTo>
                <a:lnTo>
                  <a:pt x="4214890" y="100818"/>
                </a:lnTo>
                <a:lnTo>
                  <a:pt x="4214890" y="252029"/>
                </a:lnTo>
                <a:lnTo>
                  <a:pt x="4549197" y="252029"/>
                </a:lnTo>
                <a:lnTo>
                  <a:pt x="4549197" y="137112"/>
                </a:lnTo>
                <a:lnTo>
                  <a:pt x="4265214" y="137112"/>
                </a:lnTo>
                <a:lnTo>
                  <a:pt x="4265214" y="100818"/>
                </a:lnTo>
                <a:close/>
              </a:path>
              <a:path w="5036820" h="909954">
                <a:moveTo>
                  <a:pt x="4881470" y="62513"/>
                </a:moveTo>
                <a:lnTo>
                  <a:pt x="4760489" y="62513"/>
                </a:lnTo>
                <a:lnTo>
                  <a:pt x="4760489" y="252029"/>
                </a:lnTo>
                <a:lnTo>
                  <a:pt x="5036508" y="252029"/>
                </a:lnTo>
                <a:lnTo>
                  <a:pt x="5036508" y="163314"/>
                </a:lnTo>
                <a:lnTo>
                  <a:pt x="4881470" y="163314"/>
                </a:lnTo>
                <a:lnTo>
                  <a:pt x="4881470" y="62513"/>
                </a:lnTo>
                <a:close/>
              </a:path>
              <a:path w="5036820" h="909954">
                <a:moveTo>
                  <a:pt x="3675221" y="129049"/>
                </a:moveTo>
                <a:lnTo>
                  <a:pt x="3538143" y="181470"/>
                </a:lnTo>
                <a:lnTo>
                  <a:pt x="3675221" y="181470"/>
                </a:lnTo>
                <a:lnTo>
                  <a:pt x="3675221" y="129049"/>
                </a:lnTo>
                <a:close/>
              </a:path>
              <a:path w="5036820" h="909954">
                <a:moveTo>
                  <a:pt x="4396022" y="0"/>
                </a:moveTo>
                <a:lnTo>
                  <a:pt x="4353831" y="0"/>
                </a:lnTo>
                <a:lnTo>
                  <a:pt x="4353831" y="44357"/>
                </a:lnTo>
                <a:lnTo>
                  <a:pt x="4311471" y="44357"/>
                </a:lnTo>
                <a:lnTo>
                  <a:pt x="4311471" y="137112"/>
                </a:lnTo>
                <a:lnTo>
                  <a:pt x="4549197" y="137112"/>
                </a:lnTo>
                <a:lnTo>
                  <a:pt x="4549197" y="133072"/>
                </a:lnTo>
                <a:lnTo>
                  <a:pt x="4466509" y="133072"/>
                </a:lnTo>
                <a:lnTo>
                  <a:pt x="4466509" y="40334"/>
                </a:lnTo>
                <a:lnTo>
                  <a:pt x="4396022" y="40334"/>
                </a:lnTo>
                <a:lnTo>
                  <a:pt x="4396022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6445" y="4458078"/>
            <a:ext cx="6151675" cy="1658925"/>
          </a:xfrm>
          <a:custGeom>
            <a:avLst/>
            <a:gdLst/>
            <a:ahLst/>
            <a:cxnLst/>
            <a:rect l="l" t="t" r="r" b="b"/>
            <a:pathLst>
              <a:path w="5260340" h="1504314">
                <a:moveTo>
                  <a:pt x="5253985" y="0"/>
                </a:moveTo>
                <a:lnTo>
                  <a:pt x="0" y="0"/>
                </a:lnTo>
                <a:lnTo>
                  <a:pt x="0" y="1504200"/>
                </a:lnTo>
                <a:lnTo>
                  <a:pt x="2162877" y="1504200"/>
                </a:lnTo>
                <a:lnTo>
                  <a:pt x="2162877" y="1423548"/>
                </a:lnTo>
                <a:lnTo>
                  <a:pt x="227558" y="1423548"/>
                </a:lnTo>
                <a:lnTo>
                  <a:pt x="227558" y="74718"/>
                </a:lnTo>
                <a:lnTo>
                  <a:pt x="5254280" y="74718"/>
                </a:lnTo>
                <a:lnTo>
                  <a:pt x="5253985" y="0"/>
                </a:lnTo>
                <a:close/>
              </a:path>
              <a:path w="5260340" h="1504314">
                <a:moveTo>
                  <a:pt x="5254280" y="74718"/>
                </a:moveTo>
                <a:lnTo>
                  <a:pt x="5096914" y="74718"/>
                </a:lnTo>
                <a:lnTo>
                  <a:pt x="5096914" y="1425577"/>
                </a:lnTo>
                <a:lnTo>
                  <a:pt x="3874568" y="1425577"/>
                </a:lnTo>
                <a:lnTo>
                  <a:pt x="3874568" y="1504200"/>
                </a:lnTo>
                <a:lnTo>
                  <a:pt x="5259916" y="1504200"/>
                </a:lnTo>
                <a:lnTo>
                  <a:pt x="5254280" y="74718"/>
                </a:lnTo>
                <a:close/>
              </a:path>
            </a:pathLst>
          </a:custGeom>
          <a:solidFill>
            <a:srgbClr val="6D2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5810" y="6027936"/>
            <a:ext cx="2002042" cy="88934"/>
          </a:xfrm>
          <a:custGeom>
            <a:avLst/>
            <a:gdLst/>
            <a:ahLst/>
            <a:cxnLst/>
            <a:rect l="l" t="t" r="r" b="b"/>
            <a:pathLst>
              <a:path w="1711960" h="80645">
                <a:moveTo>
                  <a:pt x="0" y="0"/>
                </a:moveTo>
                <a:lnTo>
                  <a:pt x="0" y="80651"/>
                </a:lnTo>
                <a:lnTo>
                  <a:pt x="1711690" y="80651"/>
                </a:lnTo>
                <a:lnTo>
                  <a:pt x="1711690" y="2028"/>
                </a:lnTo>
                <a:lnTo>
                  <a:pt x="0" y="0"/>
                </a:lnTo>
                <a:close/>
              </a:path>
            </a:pathLst>
          </a:custGeom>
          <a:solidFill>
            <a:srgbClr val="6D2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4413" y="4978449"/>
            <a:ext cx="25991" cy="7003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2027" y="0"/>
                </a:moveTo>
                <a:lnTo>
                  <a:pt x="16096" y="0"/>
                </a:lnTo>
                <a:lnTo>
                  <a:pt x="0" y="6034"/>
                </a:lnTo>
                <a:lnTo>
                  <a:pt x="22027" y="0"/>
                </a:lnTo>
                <a:close/>
              </a:path>
            </a:pathLst>
          </a:custGeom>
          <a:solidFill>
            <a:srgbClr val="75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2042" y="5165223"/>
            <a:ext cx="75744" cy="82631"/>
          </a:xfrm>
          <a:custGeom>
            <a:avLst/>
            <a:gdLst/>
            <a:ahLst/>
            <a:cxnLst/>
            <a:rect l="l" t="t" r="r" b="b"/>
            <a:pathLst>
              <a:path w="64770" h="74929">
                <a:moveTo>
                  <a:pt x="50323" y="0"/>
                </a:moveTo>
                <a:lnTo>
                  <a:pt x="0" y="62496"/>
                </a:lnTo>
                <a:lnTo>
                  <a:pt x="14063" y="74599"/>
                </a:lnTo>
                <a:lnTo>
                  <a:pt x="64556" y="24190"/>
                </a:lnTo>
                <a:lnTo>
                  <a:pt x="50323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15595" y="5267494"/>
            <a:ext cx="96538" cy="58122"/>
          </a:xfrm>
          <a:custGeom>
            <a:avLst/>
            <a:gdLst/>
            <a:ahLst/>
            <a:cxnLst/>
            <a:rect l="l" t="t" r="r" b="b"/>
            <a:pathLst>
              <a:path w="82550" h="52704">
                <a:moveTo>
                  <a:pt x="58457" y="0"/>
                </a:moveTo>
                <a:lnTo>
                  <a:pt x="30160" y="20167"/>
                </a:lnTo>
                <a:lnTo>
                  <a:pt x="10166" y="20167"/>
                </a:lnTo>
                <a:lnTo>
                  <a:pt x="0" y="38322"/>
                </a:lnTo>
                <a:lnTo>
                  <a:pt x="22196" y="52420"/>
                </a:lnTo>
                <a:lnTo>
                  <a:pt x="82517" y="12103"/>
                </a:lnTo>
                <a:lnTo>
                  <a:pt x="58457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9594" y="5280840"/>
            <a:ext cx="594078" cy="105040"/>
          </a:xfrm>
          <a:custGeom>
            <a:avLst/>
            <a:gdLst/>
            <a:ahLst/>
            <a:cxnLst/>
            <a:rect l="l" t="t" r="r" b="b"/>
            <a:pathLst>
              <a:path w="508000" h="95250">
                <a:moveTo>
                  <a:pt x="263819" y="0"/>
                </a:moveTo>
                <a:lnTo>
                  <a:pt x="201295" y="10075"/>
                </a:lnTo>
                <a:lnTo>
                  <a:pt x="195365" y="26218"/>
                </a:lnTo>
                <a:lnTo>
                  <a:pt x="175201" y="28230"/>
                </a:lnTo>
                <a:lnTo>
                  <a:pt x="157071" y="40317"/>
                </a:lnTo>
                <a:lnTo>
                  <a:pt x="12030" y="40317"/>
                </a:lnTo>
                <a:lnTo>
                  <a:pt x="0" y="72588"/>
                </a:lnTo>
                <a:lnTo>
                  <a:pt x="112847" y="94766"/>
                </a:lnTo>
                <a:lnTo>
                  <a:pt x="269919" y="72588"/>
                </a:lnTo>
                <a:lnTo>
                  <a:pt x="507475" y="32253"/>
                </a:lnTo>
                <a:lnTo>
                  <a:pt x="507475" y="26218"/>
                </a:lnTo>
                <a:lnTo>
                  <a:pt x="324140" y="26218"/>
                </a:lnTo>
                <a:lnTo>
                  <a:pt x="263819" y="0"/>
                </a:lnTo>
                <a:close/>
              </a:path>
              <a:path w="508000" h="95250">
                <a:moveTo>
                  <a:pt x="507475" y="8063"/>
                </a:moveTo>
                <a:lnTo>
                  <a:pt x="324140" y="8063"/>
                </a:lnTo>
                <a:lnTo>
                  <a:pt x="324140" y="26218"/>
                </a:lnTo>
                <a:lnTo>
                  <a:pt x="507475" y="26218"/>
                </a:lnTo>
                <a:lnTo>
                  <a:pt x="507475" y="8063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3057" y="5289733"/>
            <a:ext cx="254710" cy="33613"/>
          </a:xfrm>
          <a:custGeom>
            <a:avLst/>
            <a:gdLst/>
            <a:ahLst/>
            <a:cxnLst/>
            <a:rect l="l" t="t" r="r" b="b"/>
            <a:pathLst>
              <a:path w="217804" h="30479">
                <a:moveTo>
                  <a:pt x="217561" y="0"/>
                </a:moveTo>
                <a:lnTo>
                  <a:pt x="0" y="0"/>
                </a:lnTo>
                <a:lnTo>
                  <a:pt x="0" y="24190"/>
                </a:lnTo>
                <a:lnTo>
                  <a:pt x="217561" y="30242"/>
                </a:lnTo>
                <a:lnTo>
                  <a:pt x="217561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0690" y="5325301"/>
            <a:ext cx="343823" cy="56021"/>
          </a:xfrm>
          <a:custGeom>
            <a:avLst/>
            <a:gdLst/>
            <a:ahLst/>
            <a:cxnLst/>
            <a:rect l="l" t="t" r="r" b="b"/>
            <a:pathLst>
              <a:path w="294004" h="50800">
                <a:moveTo>
                  <a:pt x="130808" y="0"/>
                </a:moveTo>
                <a:lnTo>
                  <a:pt x="0" y="0"/>
                </a:lnTo>
                <a:lnTo>
                  <a:pt x="0" y="38322"/>
                </a:lnTo>
                <a:lnTo>
                  <a:pt x="255686" y="50409"/>
                </a:lnTo>
                <a:lnTo>
                  <a:pt x="293979" y="28230"/>
                </a:lnTo>
                <a:lnTo>
                  <a:pt x="130808" y="28230"/>
                </a:lnTo>
                <a:lnTo>
                  <a:pt x="130808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78205" y="5325301"/>
            <a:ext cx="162629" cy="49018"/>
          </a:xfrm>
          <a:custGeom>
            <a:avLst/>
            <a:gdLst/>
            <a:ahLst/>
            <a:cxnLst/>
            <a:rect l="l" t="t" r="r" b="b"/>
            <a:pathLst>
              <a:path w="139064" h="44450">
                <a:moveTo>
                  <a:pt x="138941" y="0"/>
                </a:moveTo>
                <a:lnTo>
                  <a:pt x="0" y="0"/>
                </a:lnTo>
                <a:lnTo>
                  <a:pt x="0" y="44357"/>
                </a:lnTo>
                <a:lnTo>
                  <a:pt x="138941" y="38322"/>
                </a:lnTo>
                <a:lnTo>
                  <a:pt x="138941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0252" y="5325301"/>
            <a:ext cx="198273" cy="49018"/>
          </a:xfrm>
          <a:custGeom>
            <a:avLst/>
            <a:gdLst/>
            <a:ahLst/>
            <a:cxnLst/>
            <a:rect l="l" t="t" r="r" b="b"/>
            <a:pathLst>
              <a:path w="169545" h="44450">
                <a:moveTo>
                  <a:pt x="169271" y="0"/>
                </a:moveTo>
                <a:lnTo>
                  <a:pt x="0" y="0"/>
                </a:lnTo>
                <a:lnTo>
                  <a:pt x="0" y="40334"/>
                </a:lnTo>
                <a:lnTo>
                  <a:pt x="169271" y="44357"/>
                </a:lnTo>
                <a:lnTo>
                  <a:pt x="169271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9630" y="5325301"/>
            <a:ext cx="190847" cy="44817"/>
          </a:xfrm>
          <a:custGeom>
            <a:avLst/>
            <a:gdLst/>
            <a:ahLst/>
            <a:cxnLst/>
            <a:rect l="l" t="t" r="r" b="b"/>
            <a:pathLst>
              <a:path w="163195" h="40639">
                <a:moveTo>
                  <a:pt x="163002" y="0"/>
                </a:moveTo>
                <a:lnTo>
                  <a:pt x="0" y="0"/>
                </a:lnTo>
                <a:lnTo>
                  <a:pt x="0" y="38322"/>
                </a:lnTo>
                <a:lnTo>
                  <a:pt x="163002" y="40334"/>
                </a:lnTo>
                <a:lnTo>
                  <a:pt x="163002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98810" y="5325301"/>
            <a:ext cx="190847" cy="44817"/>
          </a:xfrm>
          <a:custGeom>
            <a:avLst/>
            <a:gdLst/>
            <a:ahLst/>
            <a:cxnLst/>
            <a:rect l="l" t="t" r="r" b="b"/>
            <a:pathLst>
              <a:path w="163195" h="40639">
                <a:moveTo>
                  <a:pt x="163171" y="0"/>
                </a:moveTo>
                <a:lnTo>
                  <a:pt x="0" y="0"/>
                </a:lnTo>
                <a:lnTo>
                  <a:pt x="0" y="40334"/>
                </a:lnTo>
                <a:lnTo>
                  <a:pt x="163171" y="38322"/>
                </a:lnTo>
                <a:lnTo>
                  <a:pt x="163171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69763" y="4962883"/>
            <a:ext cx="167827" cy="307416"/>
          </a:xfrm>
          <a:custGeom>
            <a:avLst/>
            <a:gdLst/>
            <a:ahLst/>
            <a:cxnLst/>
            <a:rect l="l" t="t" r="r" b="b"/>
            <a:pathLst>
              <a:path w="143509" h="278764">
                <a:moveTo>
                  <a:pt x="18130" y="0"/>
                </a:moveTo>
                <a:lnTo>
                  <a:pt x="0" y="0"/>
                </a:lnTo>
                <a:lnTo>
                  <a:pt x="72520" y="239926"/>
                </a:lnTo>
                <a:lnTo>
                  <a:pt x="110814" y="278248"/>
                </a:lnTo>
                <a:lnTo>
                  <a:pt x="138941" y="262104"/>
                </a:lnTo>
                <a:lnTo>
                  <a:pt x="143008" y="237914"/>
                </a:lnTo>
                <a:lnTo>
                  <a:pt x="143008" y="100801"/>
                </a:lnTo>
                <a:lnTo>
                  <a:pt x="112678" y="52420"/>
                </a:lnTo>
                <a:lnTo>
                  <a:pt x="80484" y="22178"/>
                </a:lnTo>
                <a:lnTo>
                  <a:pt x="36260" y="4023"/>
                </a:lnTo>
                <a:lnTo>
                  <a:pt x="18130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6924" y="5251926"/>
            <a:ext cx="136637" cy="116244"/>
          </a:xfrm>
          <a:custGeom>
            <a:avLst/>
            <a:gdLst/>
            <a:ahLst/>
            <a:cxnLst/>
            <a:rect l="l" t="t" r="r" b="b"/>
            <a:pathLst>
              <a:path w="116840" h="105410">
                <a:moveTo>
                  <a:pt x="98614" y="0"/>
                </a:moveTo>
                <a:lnTo>
                  <a:pt x="42190" y="0"/>
                </a:lnTo>
                <a:lnTo>
                  <a:pt x="0" y="54449"/>
                </a:lnTo>
                <a:lnTo>
                  <a:pt x="102681" y="104858"/>
                </a:lnTo>
                <a:lnTo>
                  <a:pt x="116744" y="78639"/>
                </a:lnTo>
                <a:lnTo>
                  <a:pt x="102681" y="44357"/>
                </a:lnTo>
                <a:lnTo>
                  <a:pt x="78451" y="32270"/>
                </a:lnTo>
                <a:lnTo>
                  <a:pt x="80484" y="28230"/>
                </a:lnTo>
                <a:lnTo>
                  <a:pt x="88617" y="22178"/>
                </a:lnTo>
                <a:lnTo>
                  <a:pt x="94547" y="10092"/>
                </a:lnTo>
                <a:lnTo>
                  <a:pt x="98614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11045" y="5300844"/>
            <a:ext cx="164857" cy="682757"/>
          </a:xfrm>
          <a:custGeom>
            <a:avLst/>
            <a:gdLst/>
            <a:ahLst/>
            <a:cxnLst/>
            <a:rect l="l" t="t" r="r" b="b"/>
            <a:pathLst>
              <a:path w="140970" h="619125">
                <a:moveTo>
                  <a:pt x="22196" y="0"/>
                </a:moveTo>
                <a:lnTo>
                  <a:pt x="22196" y="60501"/>
                </a:lnTo>
                <a:lnTo>
                  <a:pt x="0" y="532307"/>
                </a:lnTo>
                <a:lnTo>
                  <a:pt x="26093" y="594803"/>
                </a:lnTo>
                <a:lnTo>
                  <a:pt x="100647" y="619010"/>
                </a:lnTo>
                <a:lnTo>
                  <a:pt x="70487" y="481897"/>
                </a:lnTo>
                <a:lnTo>
                  <a:pt x="140974" y="68564"/>
                </a:lnTo>
                <a:lnTo>
                  <a:pt x="22196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89710" y="5941232"/>
            <a:ext cx="214611" cy="100138"/>
          </a:xfrm>
          <a:custGeom>
            <a:avLst/>
            <a:gdLst/>
            <a:ahLst/>
            <a:cxnLst/>
            <a:rect l="l" t="t" r="r" b="b"/>
            <a:pathLst>
              <a:path w="183515" h="90804">
                <a:moveTo>
                  <a:pt x="108780" y="0"/>
                </a:moveTo>
                <a:lnTo>
                  <a:pt x="0" y="90726"/>
                </a:lnTo>
                <a:lnTo>
                  <a:pt x="122844" y="78623"/>
                </a:lnTo>
                <a:lnTo>
                  <a:pt x="183165" y="18138"/>
                </a:lnTo>
                <a:lnTo>
                  <a:pt x="108780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65997" y="6027936"/>
            <a:ext cx="367586" cy="88934"/>
          </a:xfrm>
          <a:custGeom>
            <a:avLst/>
            <a:gdLst/>
            <a:ahLst/>
            <a:cxnLst/>
            <a:rect l="l" t="t" r="r" b="b"/>
            <a:pathLst>
              <a:path w="314325" h="80645">
                <a:moveTo>
                  <a:pt x="314143" y="0"/>
                </a:moveTo>
                <a:lnTo>
                  <a:pt x="201295" y="0"/>
                </a:lnTo>
                <a:lnTo>
                  <a:pt x="0" y="48397"/>
                </a:lnTo>
                <a:lnTo>
                  <a:pt x="0" y="80651"/>
                </a:lnTo>
                <a:lnTo>
                  <a:pt x="197229" y="80651"/>
                </a:lnTo>
                <a:lnTo>
                  <a:pt x="269749" y="44357"/>
                </a:lnTo>
                <a:lnTo>
                  <a:pt x="314143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96645" y="5251926"/>
            <a:ext cx="31189" cy="49018"/>
          </a:xfrm>
          <a:custGeom>
            <a:avLst/>
            <a:gdLst/>
            <a:ahLst/>
            <a:cxnLst/>
            <a:rect l="l" t="t" r="r" b="b"/>
            <a:pathLst>
              <a:path w="26670" h="44450">
                <a:moveTo>
                  <a:pt x="24230" y="0"/>
                </a:moveTo>
                <a:lnTo>
                  <a:pt x="0" y="10092"/>
                </a:lnTo>
                <a:lnTo>
                  <a:pt x="0" y="44357"/>
                </a:lnTo>
                <a:lnTo>
                  <a:pt x="26263" y="28230"/>
                </a:lnTo>
                <a:lnTo>
                  <a:pt x="24230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30528" y="5263056"/>
            <a:ext cx="266592" cy="69326"/>
          </a:xfrm>
          <a:custGeom>
            <a:avLst/>
            <a:gdLst/>
            <a:ahLst/>
            <a:cxnLst/>
            <a:rect l="l" t="t" r="r" b="b"/>
            <a:pathLst>
              <a:path w="227965" h="62864">
                <a:moveTo>
                  <a:pt x="227558" y="0"/>
                </a:moveTo>
                <a:lnTo>
                  <a:pt x="165204" y="14115"/>
                </a:lnTo>
                <a:lnTo>
                  <a:pt x="16266" y="14115"/>
                </a:lnTo>
                <a:lnTo>
                  <a:pt x="0" y="36294"/>
                </a:lnTo>
                <a:lnTo>
                  <a:pt x="137077" y="62496"/>
                </a:lnTo>
                <a:lnTo>
                  <a:pt x="227558" y="34265"/>
                </a:lnTo>
                <a:lnTo>
                  <a:pt x="227558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33761" y="5298624"/>
            <a:ext cx="125498" cy="60223"/>
          </a:xfrm>
          <a:custGeom>
            <a:avLst/>
            <a:gdLst/>
            <a:ahLst/>
            <a:cxnLst/>
            <a:rect l="l" t="t" r="r" b="b"/>
            <a:pathLst>
              <a:path w="107314" h="54610">
                <a:moveTo>
                  <a:pt x="106747" y="0"/>
                </a:moveTo>
                <a:lnTo>
                  <a:pt x="28127" y="10092"/>
                </a:lnTo>
                <a:lnTo>
                  <a:pt x="0" y="46369"/>
                </a:lnTo>
                <a:lnTo>
                  <a:pt x="12030" y="54449"/>
                </a:lnTo>
                <a:lnTo>
                  <a:pt x="106747" y="30242"/>
                </a:lnTo>
                <a:lnTo>
                  <a:pt x="106747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58597" y="5278623"/>
            <a:ext cx="391349" cy="65125"/>
          </a:xfrm>
          <a:custGeom>
            <a:avLst/>
            <a:gdLst/>
            <a:ahLst/>
            <a:cxnLst/>
            <a:rect l="l" t="t" r="r" b="b"/>
            <a:pathLst>
              <a:path w="334645" h="59054">
                <a:moveTo>
                  <a:pt x="334306" y="0"/>
                </a:moveTo>
                <a:lnTo>
                  <a:pt x="60320" y="0"/>
                </a:lnTo>
                <a:lnTo>
                  <a:pt x="60320" y="18138"/>
                </a:lnTo>
                <a:lnTo>
                  <a:pt x="0" y="18138"/>
                </a:lnTo>
                <a:lnTo>
                  <a:pt x="0" y="48380"/>
                </a:lnTo>
                <a:lnTo>
                  <a:pt x="34227" y="58472"/>
                </a:lnTo>
                <a:lnTo>
                  <a:pt x="334306" y="30242"/>
                </a:lnTo>
                <a:lnTo>
                  <a:pt x="334306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31384" y="5349760"/>
            <a:ext cx="35645" cy="24509"/>
          </a:xfrm>
          <a:custGeom>
            <a:avLst/>
            <a:gdLst/>
            <a:ahLst/>
            <a:cxnLst/>
            <a:rect l="l" t="t" r="r" b="b"/>
            <a:pathLst>
              <a:path w="30479" h="22225">
                <a:moveTo>
                  <a:pt x="30160" y="0"/>
                </a:moveTo>
                <a:lnTo>
                  <a:pt x="2033" y="0"/>
                </a:lnTo>
                <a:lnTo>
                  <a:pt x="0" y="16143"/>
                </a:lnTo>
                <a:lnTo>
                  <a:pt x="22196" y="22178"/>
                </a:lnTo>
                <a:lnTo>
                  <a:pt x="30160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0919" y="4956210"/>
            <a:ext cx="254710" cy="65125"/>
          </a:xfrm>
          <a:custGeom>
            <a:avLst/>
            <a:gdLst/>
            <a:ahLst/>
            <a:cxnLst/>
            <a:rect l="l" t="t" r="r" b="b"/>
            <a:pathLst>
              <a:path w="217804" h="59054">
                <a:moveTo>
                  <a:pt x="118947" y="0"/>
                </a:moveTo>
                <a:lnTo>
                  <a:pt x="88617" y="0"/>
                </a:lnTo>
                <a:lnTo>
                  <a:pt x="72520" y="2011"/>
                </a:lnTo>
                <a:lnTo>
                  <a:pt x="54390" y="4023"/>
                </a:lnTo>
                <a:lnTo>
                  <a:pt x="18130" y="16126"/>
                </a:lnTo>
                <a:lnTo>
                  <a:pt x="0" y="28230"/>
                </a:lnTo>
                <a:lnTo>
                  <a:pt x="217561" y="58472"/>
                </a:lnTo>
                <a:lnTo>
                  <a:pt x="195365" y="16126"/>
                </a:lnTo>
                <a:lnTo>
                  <a:pt x="189434" y="12086"/>
                </a:lnTo>
                <a:lnTo>
                  <a:pt x="177235" y="10075"/>
                </a:lnTo>
                <a:lnTo>
                  <a:pt x="167238" y="6051"/>
                </a:lnTo>
                <a:lnTo>
                  <a:pt x="159104" y="4023"/>
                </a:lnTo>
                <a:lnTo>
                  <a:pt x="147074" y="2011"/>
                </a:lnTo>
                <a:lnTo>
                  <a:pt x="135044" y="2011"/>
                </a:lnTo>
                <a:lnTo>
                  <a:pt x="118947" y="0"/>
                </a:lnTo>
                <a:close/>
              </a:path>
            </a:pathLst>
          </a:custGeom>
          <a:solidFill>
            <a:srgbClr val="A86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50076" y="4973995"/>
            <a:ext cx="129955" cy="304615"/>
          </a:xfrm>
          <a:custGeom>
            <a:avLst/>
            <a:gdLst/>
            <a:ahLst/>
            <a:cxnLst/>
            <a:rect l="l" t="t" r="r" b="b"/>
            <a:pathLst>
              <a:path w="111125" h="276225">
                <a:moveTo>
                  <a:pt x="12030" y="0"/>
                </a:moveTo>
                <a:lnTo>
                  <a:pt x="7963" y="0"/>
                </a:lnTo>
                <a:lnTo>
                  <a:pt x="7963" y="30242"/>
                </a:lnTo>
                <a:lnTo>
                  <a:pt x="0" y="252029"/>
                </a:lnTo>
                <a:lnTo>
                  <a:pt x="38293" y="276237"/>
                </a:lnTo>
                <a:lnTo>
                  <a:pt x="40157" y="274208"/>
                </a:lnTo>
                <a:lnTo>
                  <a:pt x="48290" y="268173"/>
                </a:lnTo>
                <a:lnTo>
                  <a:pt x="60320" y="260093"/>
                </a:lnTo>
                <a:lnTo>
                  <a:pt x="74384" y="248006"/>
                </a:lnTo>
                <a:lnTo>
                  <a:pt x="86584" y="227839"/>
                </a:lnTo>
                <a:lnTo>
                  <a:pt x="92514" y="215735"/>
                </a:lnTo>
                <a:lnTo>
                  <a:pt x="98614" y="205660"/>
                </a:lnTo>
                <a:lnTo>
                  <a:pt x="102681" y="189533"/>
                </a:lnTo>
                <a:lnTo>
                  <a:pt x="106747" y="175418"/>
                </a:lnTo>
                <a:lnTo>
                  <a:pt x="108780" y="157262"/>
                </a:lnTo>
                <a:lnTo>
                  <a:pt x="110644" y="141136"/>
                </a:lnTo>
                <a:lnTo>
                  <a:pt x="106747" y="120985"/>
                </a:lnTo>
                <a:lnTo>
                  <a:pt x="104714" y="104841"/>
                </a:lnTo>
                <a:lnTo>
                  <a:pt x="98614" y="86703"/>
                </a:lnTo>
                <a:lnTo>
                  <a:pt x="92514" y="74599"/>
                </a:lnTo>
                <a:lnTo>
                  <a:pt x="82517" y="60484"/>
                </a:lnTo>
                <a:lnTo>
                  <a:pt x="74384" y="48397"/>
                </a:lnTo>
                <a:lnTo>
                  <a:pt x="66420" y="38305"/>
                </a:lnTo>
                <a:lnTo>
                  <a:pt x="58287" y="30242"/>
                </a:lnTo>
                <a:lnTo>
                  <a:pt x="38293" y="14115"/>
                </a:lnTo>
                <a:lnTo>
                  <a:pt x="22027" y="6051"/>
                </a:lnTo>
                <a:lnTo>
                  <a:pt x="12030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72400" y="5203010"/>
            <a:ext cx="259166" cy="184870"/>
          </a:xfrm>
          <a:custGeom>
            <a:avLst/>
            <a:gdLst/>
            <a:ahLst/>
            <a:cxnLst/>
            <a:rect l="l" t="t" r="r" b="b"/>
            <a:pathLst>
              <a:path w="221614" h="167639">
                <a:moveTo>
                  <a:pt x="104714" y="0"/>
                </a:moveTo>
                <a:lnTo>
                  <a:pt x="26093" y="54449"/>
                </a:lnTo>
                <a:lnTo>
                  <a:pt x="0" y="102830"/>
                </a:lnTo>
                <a:lnTo>
                  <a:pt x="84550" y="167354"/>
                </a:lnTo>
                <a:lnTo>
                  <a:pt x="221459" y="149216"/>
                </a:lnTo>
                <a:lnTo>
                  <a:pt x="68454" y="88715"/>
                </a:lnTo>
                <a:lnTo>
                  <a:pt x="74384" y="78639"/>
                </a:lnTo>
                <a:lnTo>
                  <a:pt x="104714" y="68564"/>
                </a:lnTo>
                <a:lnTo>
                  <a:pt x="104714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33895" y="5260820"/>
            <a:ext cx="709180" cy="164562"/>
          </a:xfrm>
          <a:custGeom>
            <a:avLst/>
            <a:gdLst/>
            <a:ahLst/>
            <a:cxnLst/>
            <a:rect l="l" t="t" r="r" b="b"/>
            <a:pathLst>
              <a:path w="606425" h="149225">
                <a:moveTo>
                  <a:pt x="535602" y="0"/>
                </a:moveTo>
                <a:lnTo>
                  <a:pt x="420890" y="30259"/>
                </a:lnTo>
                <a:lnTo>
                  <a:pt x="4066" y="30259"/>
                </a:lnTo>
                <a:lnTo>
                  <a:pt x="4066" y="54449"/>
                </a:lnTo>
                <a:lnTo>
                  <a:pt x="0" y="96795"/>
                </a:lnTo>
                <a:lnTo>
                  <a:pt x="42360" y="135101"/>
                </a:lnTo>
                <a:lnTo>
                  <a:pt x="420890" y="149216"/>
                </a:lnTo>
                <a:lnTo>
                  <a:pt x="606089" y="68564"/>
                </a:lnTo>
                <a:lnTo>
                  <a:pt x="535602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72068" y="5385347"/>
            <a:ext cx="485659" cy="684858"/>
          </a:xfrm>
          <a:custGeom>
            <a:avLst/>
            <a:gdLst/>
            <a:ahLst/>
            <a:cxnLst/>
            <a:rect l="l" t="t" r="r" b="b"/>
            <a:pathLst>
              <a:path w="415289" h="621029">
                <a:moveTo>
                  <a:pt x="382597" y="0"/>
                </a:moveTo>
                <a:lnTo>
                  <a:pt x="205531" y="0"/>
                </a:lnTo>
                <a:lnTo>
                  <a:pt x="110814" y="141136"/>
                </a:lnTo>
                <a:lnTo>
                  <a:pt x="0" y="621022"/>
                </a:lnTo>
                <a:lnTo>
                  <a:pt x="191298" y="584728"/>
                </a:lnTo>
                <a:lnTo>
                  <a:pt x="308212" y="584728"/>
                </a:lnTo>
                <a:lnTo>
                  <a:pt x="346506" y="546405"/>
                </a:lnTo>
                <a:lnTo>
                  <a:pt x="346506" y="512140"/>
                </a:lnTo>
                <a:lnTo>
                  <a:pt x="414960" y="512140"/>
                </a:lnTo>
                <a:lnTo>
                  <a:pt x="336339" y="368975"/>
                </a:lnTo>
                <a:lnTo>
                  <a:pt x="394797" y="52420"/>
                </a:lnTo>
                <a:lnTo>
                  <a:pt x="382597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71936" y="6030173"/>
            <a:ext cx="424023" cy="86833"/>
          </a:xfrm>
          <a:custGeom>
            <a:avLst/>
            <a:gdLst/>
            <a:ahLst/>
            <a:cxnLst/>
            <a:rect l="l" t="t" r="r" b="b"/>
            <a:pathLst>
              <a:path w="362585" h="78739">
                <a:moveTo>
                  <a:pt x="362433" y="0"/>
                </a:moveTo>
                <a:lnTo>
                  <a:pt x="108780" y="0"/>
                </a:lnTo>
                <a:lnTo>
                  <a:pt x="48290" y="6034"/>
                </a:lnTo>
                <a:lnTo>
                  <a:pt x="0" y="78623"/>
                </a:lnTo>
                <a:lnTo>
                  <a:pt x="251789" y="78623"/>
                </a:lnTo>
                <a:lnTo>
                  <a:pt x="362433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19016" y="5398695"/>
            <a:ext cx="996564" cy="687659"/>
          </a:xfrm>
          <a:custGeom>
            <a:avLst/>
            <a:gdLst/>
            <a:ahLst/>
            <a:cxnLst/>
            <a:rect l="l" t="t" r="r" b="b"/>
            <a:pathLst>
              <a:path w="852170" h="623570">
                <a:moveTo>
                  <a:pt x="596092" y="0"/>
                </a:moveTo>
                <a:lnTo>
                  <a:pt x="132841" y="18138"/>
                </a:lnTo>
                <a:lnTo>
                  <a:pt x="0" y="207672"/>
                </a:lnTo>
                <a:lnTo>
                  <a:pt x="58287" y="455678"/>
                </a:lnTo>
                <a:lnTo>
                  <a:pt x="398694" y="600838"/>
                </a:lnTo>
                <a:lnTo>
                  <a:pt x="712837" y="623016"/>
                </a:lnTo>
                <a:lnTo>
                  <a:pt x="851778" y="570595"/>
                </a:lnTo>
                <a:lnTo>
                  <a:pt x="847712" y="526238"/>
                </a:lnTo>
                <a:lnTo>
                  <a:pt x="634216" y="435511"/>
                </a:lnTo>
                <a:lnTo>
                  <a:pt x="223492" y="342756"/>
                </a:lnTo>
                <a:lnTo>
                  <a:pt x="223492" y="215735"/>
                </a:lnTo>
                <a:lnTo>
                  <a:pt x="213495" y="131044"/>
                </a:lnTo>
                <a:lnTo>
                  <a:pt x="394627" y="90726"/>
                </a:lnTo>
                <a:lnTo>
                  <a:pt x="659089" y="90726"/>
                </a:lnTo>
                <a:lnTo>
                  <a:pt x="674543" y="66536"/>
                </a:lnTo>
                <a:lnTo>
                  <a:pt x="773327" y="62496"/>
                </a:lnTo>
                <a:lnTo>
                  <a:pt x="791457" y="8063"/>
                </a:lnTo>
                <a:lnTo>
                  <a:pt x="596092" y="0"/>
                </a:lnTo>
                <a:close/>
              </a:path>
              <a:path w="852170" h="623570">
                <a:moveTo>
                  <a:pt x="659089" y="90726"/>
                </a:moveTo>
                <a:lnTo>
                  <a:pt x="394627" y="90726"/>
                </a:lnTo>
                <a:lnTo>
                  <a:pt x="642350" y="116928"/>
                </a:lnTo>
                <a:lnTo>
                  <a:pt x="659089" y="90726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26548" y="6027935"/>
            <a:ext cx="389121" cy="86833"/>
          </a:xfrm>
          <a:custGeom>
            <a:avLst/>
            <a:gdLst/>
            <a:ahLst/>
            <a:cxnLst/>
            <a:rect l="l" t="t" r="r" b="b"/>
            <a:pathLst>
              <a:path w="332739" h="78739">
                <a:moveTo>
                  <a:pt x="332273" y="0"/>
                </a:moveTo>
                <a:lnTo>
                  <a:pt x="0" y="0"/>
                </a:lnTo>
                <a:lnTo>
                  <a:pt x="26263" y="78639"/>
                </a:lnTo>
                <a:lnTo>
                  <a:pt x="332273" y="78639"/>
                </a:lnTo>
                <a:lnTo>
                  <a:pt x="332273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7261" y="6114658"/>
            <a:ext cx="357932" cy="309517"/>
          </a:xfrm>
          <a:custGeom>
            <a:avLst/>
            <a:gdLst/>
            <a:ahLst/>
            <a:cxnLst/>
            <a:rect l="l" t="t" r="r" b="b"/>
            <a:pathLst>
              <a:path w="306070" h="280670">
                <a:moveTo>
                  <a:pt x="306010" y="0"/>
                </a:moveTo>
                <a:lnTo>
                  <a:pt x="0" y="0"/>
                </a:lnTo>
                <a:lnTo>
                  <a:pt x="26093" y="70576"/>
                </a:lnTo>
                <a:lnTo>
                  <a:pt x="76417" y="280260"/>
                </a:lnTo>
                <a:lnTo>
                  <a:pt x="306010" y="0"/>
                </a:lnTo>
                <a:close/>
              </a:path>
            </a:pathLst>
          </a:custGeom>
          <a:solidFill>
            <a:srgbClr val="9C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64331" y="5349759"/>
            <a:ext cx="202729" cy="60223"/>
          </a:xfrm>
          <a:custGeom>
            <a:avLst/>
            <a:gdLst/>
            <a:ahLst/>
            <a:cxnLst/>
            <a:rect l="l" t="t" r="r" b="b"/>
            <a:pathLst>
              <a:path w="173354" h="54610">
                <a:moveTo>
                  <a:pt x="173337" y="0"/>
                </a:moveTo>
                <a:lnTo>
                  <a:pt x="36260" y="0"/>
                </a:lnTo>
                <a:lnTo>
                  <a:pt x="0" y="48397"/>
                </a:lnTo>
                <a:lnTo>
                  <a:pt x="167238" y="54449"/>
                </a:lnTo>
                <a:lnTo>
                  <a:pt x="173337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73244" y="5271949"/>
            <a:ext cx="926019" cy="118343"/>
          </a:xfrm>
          <a:custGeom>
            <a:avLst/>
            <a:gdLst/>
            <a:ahLst/>
            <a:cxnLst/>
            <a:rect l="l" t="t" r="r" b="b"/>
            <a:pathLst>
              <a:path w="791845" h="107314">
                <a:moveTo>
                  <a:pt x="380733" y="0"/>
                </a:moveTo>
                <a:lnTo>
                  <a:pt x="52357" y="0"/>
                </a:lnTo>
                <a:lnTo>
                  <a:pt x="0" y="48380"/>
                </a:lnTo>
                <a:lnTo>
                  <a:pt x="237725" y="64524"/>
                </a:lnTo>
                <a:lnTo>
                  <a:pt x="447154" y="106853"/>
                </a:lnTo>
                <a:lnTo>
                  <a:pt x="541702" y="106853"/>
                </a:lnTo>
                <a:lnTo>
                  <a:pt x="541702" y="70559"/>
                </a:lnTo>
                <a:lnTo>
                  <a:pt x="791457" y="70559"/>
                </a:lnTo>
                <a:lnTo>
                  <a:pt x="791457" y="48380"/>
                </a:lnTo>
                <a:lnTo>
                  <a:pt x="553901" y="48380"/>
                </a:lnTo>
                <a:lnTo>
                  <a:pt x="521538" y="46369"/>
                </a:lnTo>
                <a:lnTo>
                  <a:pt x="467317" y="20167"/>
                </a:lnTo>
                <a:lnTo>
                  <a:pt x="380733" y="20167"/>
                </a:lnTo>
                <a:lnTo>
                  <a:pt x="380733" y="0"/>
                </a:lnTo>
                <a:close/>
              </a:path>
              <a:path w="791845" h="107314">
                <a:moveTo>
                  <a:pt x="791457" y="70559"/>
                </a:moveTo>
                <a:lnTo>
                  <a:pt x="678779" y="70559"/>
                </a:lnTo>
                <a:lnTo>
                  <a:pt x="678779" y="88715"/>
                </a:lnTo>
                <a:lnTo>
                  <a:pt x="791457" y="88715"/>
                </a:lnTo>
                <a:lnTo>
                  <a:pt x="791457" y="70559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59042" y="5154093"/>
            <a:ext cx="275504" cy="180668"/>
          </a:xfrm>
          <a:custGeom>
            <a:avLst/>
            <a:gdLst/>
            <a:ahLst/>
            <a:cxnLst/>
            <a:rect l="l" t="t" r="r" b="b"/>
            <a:pathLst>
              <a:path w="235585" h="163829">
                <a:moveTo>
                  <a:pt x="24060" y="0"/>
                </a:moveTo>
                <a:lnTo>
                  <a:pt x="0" y="96778"/>
                </a:lnTo>
                <a:lnTo>
                  <a:pt x="60320" y="157279"/>
                </a:lnTo>
                <a:lnTo>
                  <a:pt x="235522" y="163331"/>
                </a:lnTo>
                <a:lnTo>
                  <a:pt x="235522" y="106870"/>
                </a:lnTo>
                <a:lnTo>
                  <a:pt x="128774" y="106870"/>
                </a:lnTo>
                <a:lnTo>
                  <a:pt x="167068" y="48397"/>
                </a:lnTo>
                <a:lnTo>
                  <a:pt x="24060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87179" y="4976213"/>
            <a:ext cx="172283" cy="231787"/>
          </a:xfrm>
          <a:custGeom>
            <a:avLst/>
            <a:gdLst/>
            <a:ahLst/>
            <a:cxnLst/>
            <a:rect l="l" t="t" r="r" b="b"/>
            <a:pathLst>
              <a:path w="147320" h="210185">
                <a:moveTo>
                  <a:pt x="58457" y="0"/>
                </a:moveTo>
                <a:lnTo>
                  <a:pt x="54390" y="0"/>
                </a:lnTo>
                <a:lnTo>
                  <a:pt x="16266" y="8063"/>
                </a:lnTo>
                <a:lnTo>
                  <a:pt x="0" y="161303"/>
                </a:lnTo>
                <a:lnTo>
                  <a:pt x="143008" y="209700"/>
                </a:lnTo>
                <a:lnTo>
                  <a:pt x="145041" y="189533"/>
                </a:lnTo>
                <a:lnTo>
                  <a:pt x="145041" y="161303"/>
                </a:lnTo>
                <a:lnTo>
                  <a:pt x="147074" y="137112"/>
                </a:lnTo>
                <a:lnTo>
                  <a:pt x="143008" y="112922"/>
                </a:lnTo>
                <a:lnTo>
                  <a:pt x="143008" y="94766"/>
                </a:lnTo>
                <a:lnTo>
                  <a:pt x="133011" y="76628"/>
                </a:lnTo>
                <a:lnTo>
                  <a:pt x="106747" y="38322"/>
                </a:lnTo>
                <a:lnTo>
                  <a:pt x="68623" y="8063"/>
                </a:lnTo>
                <a:lnTo>
                  <a:pt x="58457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91935" y="4962883"/>
            <a:ext cx="63863" cy="93835"/>
          </a:xfrm>
          <a:custGeom>
            <a:avLst/>
            <a:gdLst/>
            <a:ahLst/>
            <a:cxnLst/>
            <a:rect l="l" t="t" r="r" b="b"/>
            <a:pathLst>
              <a:path w="54610" h="85089">
                <a:moveTo>
                  <a:pt x="0" y="0"/>
                </a:moveTo>
                <a:lnTo>
                  <a:pt x="54390" y="84674"/>
                </a:lnTo>
                <a:lnTo>
                  <a:pt x="50323" y="12086"/>
                </a:lnTo>
                <a:lnTo>
                  <a:pt x="0" y="0"/>
                </a:lnTo>
                <a:close/>
              </a:path>
            </a:pathLst>
          </a:custGeom>
          <a:solidFill>
            <a:srgbClr val="A86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9983" y="4985105"/>
            <a:ext cx="777499" cy="407554"/>
          </a:xfrm>
          <a:custGeom>
            <a:avLst/>
            <a:gdLst/>
            <a:ahLst/>
            <a:cxnLst/>
            <a:rect l="l" t="t" r="r" b="b"/>
            <a:pathLst>
              <a:path w="664844" h="369570">
                <a:moveTo>
                  <a:pt x="24162" y="0"/>
                </a:moveTo>
                <a:lnTo>
                  <a:pt x="4015" y="0"/>
                </a:lnTo>
                <a:lnTo>
                  <a:pt x="1999" y="2028"/>
                </a:lnTo>
                <a:lnTo>
                  <a:pt x="1969" y="139124"/>
                </a:lnTo>
                <a:lnTo>
                  <a:pt x="0" y="270185"/>
                </a:lnTo>
                <a:lnTo>
                  <a:pt x="257753" y="368992"/>
                </a:lnTo>
                <a:lnTo>
                  <a:pt x="594059" y="366963"/>
                </a:lnTo>
                <a:lnTo>
                  <a:pt x="664546" y="314542"/>
                </a:lnTo>
                <a:lnTo>
                  <a:pt x="453084" y="314542"/>
                </a:lnTo>
                <a:lnTo>
                  <a:pt x="402743" y="278248"/>
                </a:lnTo>
                <a:lnTo>
                  <a:pt x="296013" y="278248"/>
                </a:lnTo>
                <a:lnTo>
                  <a:pt x="296013" y="225827"/>
                </a:lnTo>
                <a:lnTo>
                  <a:pt x="151022" y="225827"/>
                </a:lnTo>
                <a:lnTo>
                  <a:pt x="151022" y="177447"/>
                </a:lnTo>
                <a:lnTo>
                  <a:pt x="153038" y="167354"/>
                </a:lnTo>
                <a:lnTo>
                  <a:pt x="149006" y="139124"/>
                </a:lnTo>
                <a:lnTo>
                  <a:pt x="144990" y="125009"/>
                </a:lnTo>
                <a:lnTo>
                  <a:pt x="142974" y="112922"/>
                </a:lnTo>
                <a:lnTo>
                  <a:pt x="136925" y="96795"/>
                </a:lnTo>
                <a:lnTo>
                  <a:pt x="132909" y="84691"/>
                </a:lnTo>
                <a:lnTo>
                  <a:pt x="124843" y="70576"/>
                </a:lnTo>
                <a:lnTo>
                  <a:pt x="118811" y="58472"/>
                </a:lnTo>
                <a:lnTo>
                  <a:pt x="88600" y="24207"/>
                </a:lnTo>
                <a:lnTo>
                  <a:pt x="42275" y="2028"/>
                </a:lnTo>
                <a:lnTo>
                  <a:pt x="24162" y="0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25166" y="4987341"/>
            <a:ext cx="127727" cy="294111"/>
          </a:xfrm>
          <a:custGeom>
            <a:avLst/>
            <a:gdLst/>
            <a:ahLst/>
            <a:cxnLst/>
            <a:rect l="l" t="t" r="r" b="b"/>
            <a:pathLst>
              <a:path w="109219" h="266700">
                <a:moveTo>
                  <a:pt x="108730" y="0"/>
                </a:moveTo>
                <a:lnTo>
                  <a:pt x="60405" y="18138"/>
                </a:lnTo>
                <a:lnTo>
                  <a:pt x="1999" y="80651"/>
                </a:lnTo>
                <a:lnTo>
                  <a:pt x="0" y="177430"/>
                </a:lnTo>
                <a:lnTo>
                  <a:pt x="60405" y="266145"/>
                </a:lnTo>
                <a:lnTo>
                  <a:pt x="108730" y="135084"/>
                </a:lnTo>
                <a:lnTo>
                  <a:pt x="108730" y="0"/>
                </a:lnTo>
                <a:close/>
              </a:path>
            </a:pathLst>
          </a:custGeom>
          <a:solidFill>
            <a:srgbClr val="A86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5808" y="5098503"/>
            <a:ext cx="343823" cy="294111"/>
          </a:xfrm>
          <a:custGeom>
            <a:avLst/>
            <a:gdLst/>
            <a:ahLst/>
            <a:cxnLst/>
            <a:rect l="l" t="t" r="r" b="b"/>
            <a:pathLst>
              <a:path w="294005" h="266700">
                <a:moveTo>
                  <a:pt x="118811" y="0"/>
                </a:moveTo>
                <a:lnTo>
                  <a:pt x="0" y="0"/>
                </a:lnTo>
                <a:lnTo>
                  <a:pt x="0" y="165343"/>
                </a:lnTo>
                <a:lnTo>
                  <a:pt x="26178" y="211712"/>
                </a:lnTo>
                <a:lnTo>
                  <a:pt x="116795" y="266162"/>
                </a:lnTo>
                <a:lnTo>
                  <a:pt x="294013" y="250018"/>
                </a:lnTo>
                <a:lnTo>
                  <a:pt x="294013" y="149216"/>
                </a:lnTo>
                <a:lnTo>
                  <a:pt x="118811" y="149216"/>
                </a:lnTo>
                <a:lnTo>
                  <a:pt x="118811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31138" y="5487635"/>
            <a:ext cx="634178" cy="540604"/>
          </a:xfrm>
          <a:custGeom>
            <a:avLst/>
            <a:gdLst/>
            <a:ahLst/>
            <a:cxnLst/>
            <a:rect l="l" t="t" r="r" b="b"/>
            <a:pathLst>
              <a:path w="542289" h="490220">
                <a:moveTo>
                  <a:pt x="205396" y="0"/>
                </a:moveTo>
                <a:lnTo>
                  <a:pt x="0" y="26202"/>
                </a:lnTo>
                <a:lnTo>
                  <a:pt x="60405" y="231862"/>
                </a:lnTo>
                <a:lnTo>
                  <a:pt x="149023" y="312514"/>
                </a:lnTo>
                <a:lnTo>
                  <a:pt x="394695" y="489944"/>
                </a:lnTo>
                <a:lnTo>
                  <a:pt x="541702" y="489944"/>
                </a:lnTo>
                <a:lnTo>
                  <a:pt x="539685" y="413333"/>
                </a:lnTo>
                <a:lnTo>
                  <a:pt x="432955" y="296387"/>
                </a:lnTo>
                <a:lnTo>
                  <a:pt x="263802" y="185493"/>
                </a:lnTo>
                <a:lnTo>
                  <a:pt x="263802" y="143147"/>
                </a:lnTo>
                <a:lnTo>
                  <a:pt x="205396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70820" y="5263056"/>
            <a:ext cx="648287" cy="180668"/>
          </a:xfrm>
          <a:custGeom>
            <a:avLst/>
            <a:gdLst/>
            <a:ahLst/>
            <a:cxnLst/>
            <a:rect l="l" t="t" r="r" b="b"/>
            <a:pathLst>
              <a:path w="554355" h="163829">
                <a:moveTo>
                  <a:pt x="56389" y="0"/>
                </a:moveTo>
                <a:lnTo>
                  <a:pt x="0" y="64524"/>
                </a:lnTo>
                <a:lnTo>
                  <a:pt x="40276" y="104841"/>
                </a:lnTo>
                <a:lnTo>
                  <a:pt x="316159" y="163314"/>
                </a:lnTo>
                <a:lnTo>
                  <a:pt x="531637" y="143147"/>
                </a:lnTo>
                <a:lnTo>
                  <a:pt x="553783" y="114917"/>
                </a:lnTo>
                <a:lnTo>
                  <a:pt x="553783" y="48380"/>
                </a:lnTo>
                <a:lnTo>
                  <a:pt x="140957" y="48380"/>
                </a:lnTo>
                <a:lnTo>
                  <a:pt x="56389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7382" y="5323083"/>
            <a:ext cx="68318" cy="73528"/>
          </a:xfrm>
          <a:custGeom>
            <a:avLst/>
            <a:gdLst/>
            <a:ahLst/>
            <a:cxnLst/>
            <a:rect l="l" t="t" r="r" b="b"/>
            <a:pathLst>
              <a:path w="58419" h="66675">
                <a:moveTo>
                  <a:pt x="0" y="0"/>
                </a:moveTo>
                <a:lnTo>
                  <a:pt x="20146" y="32270"/>
                </a:lnTo>
                <a:lnTo>
                  <a:pt x="58406" y="66536"/>
                </a:lnTo>
                <a:lnTo>
                  <a:pt x="58406" y="24190"/>
                </a:lnTo>
                <a:lnTo>
                  <a:pt x="38259" y="10092"/>
                </a:lnTo>
                <a:lnTo>
                  <a:pt x="0" y="0"/>
                </a:lnTo>
                <a:close/>
              </a:path>
            </a:pathLst>
          </a:custGeom>
          <a:solidFill>
            <a:srgbClr val="D9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78584" y="5336430"/>
            <a:ext cx="47526" cy="40615"/>
          </a:xfrm>
          <a:custGeom>
            <a:avLst/>
            <a:gdLst/>
            <a:ahLst/>
            <a:cxnLst/>
            <a:rect l="l" t="t" r="r" b="b"/>
            <a:pathLst>
              <a:path w="40639" h="36829">
                <a:moveTo>
                  <a:pt x="4032" y="0"/>
                </a:moveTo>
                <a:lnTo>
                  <a:pt x="0" y="16126"/>
                </a:lnTo>
                <a:lnTo>
                  <a:pt x="40276" y="36294"/>
                </a:lnTo>
                <a:lnTo>
                  <a:pt x="40276" y="22178"/>
                </a:lnTo>
                <a:lnTo>
                  <a:pt x="32227" y="22178"/>
                </a:lnTo>
                <a:lnTo>
                  <a:pt x="31650" y="18138"/>
                </a:lnTo>
                <a:lnTo>
                  <a:pt x="20129" y="18138"/>
                </a:lnTo>
                <a:lnTo>
                  <a:pt x="19379" y="12086"/>
                </a:lnTo>
                <a:lnTo>
                  <a:pt x="10064" y="12086"/>
                </a:lnTo>
                <a:lnTo>
                  <a:pt x="4032" y="0"/>
                </a:lnTo>
                <a:close/>
              </a:path>
              <a:path w="40639" h="36829">
                <a:moveTo>
                  <a:pt x="40276" y="12086"/>
                </a:moveTo>
                <a:lnTo>
                  <a:pt x="32227" y="22178"/>
                </a:lnTo>
                <a:lnTo>
                  <a:pt x="40276" y="22178"/>
                </a:lnTo>
                <a:lnTo>
                  <a:pt x="40276" y="12086"/>
                </a:lnTo>
                <a:close/>
              </a:path>
              <a:path w="40639" h="36829">
                <a:moveTo>
                  <a:pt x="30211" y="8063"/>
                </a:moveTo>
                <a:lnTo>
                  <a:pt x="20129" y="18138"/>
                </a:lnTo>
                <a:lnTo>
                  <a:pt x="31650" y="18138"/>
                </a:lnTo>
                <a:lnTo>
                  <a:pt x="30211" y="8063"/>
                </a:lnTo>
                <a:close/>
              </a:path>
              <a:path w="40639" h="36829">
                <a:moveTo>
                  <a:pt x="18130" y="2011"/>
                </a:moveTo>
                <a:lnTo>
                  <a:pt x="10064" y="12086"/>
                </a:lnTo>
                <a:lnTo>
                  <a:pt x="19379" y="12086"/>
                </a:lnTo>
                <a:lnTo>
                  <a:pt x="18130" y="2011"/>
                </a:lnTo>
                <a:close/>
              </a:path>
            </a:pathLst>
          </a:custGeom>
          <a:solidFill>
            <a:srgbClr val="B34D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36797" y="5203011"/>
            <a:ext cx="127727" cy="80530"/>
          </a:xfrm>
          <a:custGeom>
            <a:avLst/>
            <a:gdLst/>
            <a:ahLst/>
            <a:cxnLst/>
            <a:rect l="l" t="t" r="r" b="b"/>
            <a:pathLst>
              <a:path w="109220" h="73025">
                <a:moveTo>
                  <a:pt x="54390" y="0"/>
                </a:moveTo>
                <a:lnTo>
                  <a:pt x="30160" y="10092"/>
                </a:lnTo>
                <a:lnTo>
                  <a:pt x="0" y="42345"/>
                </a:lnTo>
                <a:lnTo>
                  <a:pt x="54390" y="72588"/>
                </a:lnTo>
                <a:lnTo>
                  <a:pt x="108780" y="44357"/>
                </a:lnTo>
                <a:lnTo>
                  <a:pt x="54390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58657" y="5274167"/>
            <a:ext cx="666852" cy="162461"/>
          </a:xfrm>
          <a:custGeom>
            <a:avLst/>
            <a:gdLst/>
            <a:ahLst/>
            <a:cxnLst/>
            <a:rect l="l" t="t" r="r" b="b"/>
            <a:pathLst>
              <a:path w="570229" h="147320">
                <a:moveTo>
                  <a:pt x="8133" y="54449"/>
                </a:moveTo>
                <a:lnTo>
                  <a:pt x="0" y="104841"/>
                </a:lnTo>
                <a:lnTo>
                  <a:pt x="52357" y="143164"/>
                </a:lnTo>
                <a:lnTo>
                  <a:pt x="302112" y="147187"/>
                </a:lnTo>
                <a:lnTo>
                  <a:pt x="473248" y="110893"/>
                </a:lnTo>
                <a:lnTo>
                  <a:pt x="480673" y="106870"/>
                </a:lnTo>
                <a:lnTo>
                  <a:pt x="233658" y="106870"/>
                </a:lnTo>
                <a:lnTo>
                  <a:pt x="233092" y="104841"/>
                </a:lnTo>
                <a:lnTo>
                  <a:pt x="116914" y="104841"/>
                </a:lnTo>
                <a:lnTo>
                  <a:pt x="116561" y="102830"/>
                </a:lnTo>
                <a:lnTo>
                  <a:pt x="84720" y="102830"/>
                </a:lnTo>
                <a:lnTo>
                  <a:pt x="83924" y="96778"/>
                </a:lnTo>
                <a:lnTo>
                  <a:pt x="68623" y="96778"/>
                </a:lnTo>
                <a:lnTo>
                  <a:pt x="68196" y="94766"/>
                </a:lnTo>
                <a:lnTo>
                  <a:pt x="28296" y="94766"/>
                </a:lnTo>
                <a:lnTo>
                  <a:pt x="28189" y="92755"/>
                </a:lnTo>
                <a:lnTo>
                  <a:pt x="10166" y="92755"/>
                </a:lnTo>
                <a:lnTo>
                  <a:pt x="8133" y="54449"/>
                </a:lnTo>
                <a:close/>
              </a:path>
              <a:path w="570229" h="147320">
                <a:moveTo>
                  <a:pt x="237725" y="56461"/>
                </a:moveTo>
                <a:lnTo>
                  <a:pt x="233658" y="106870"/>
                </a:lnTo>
                <a:lnTo>
                  <a:pt x="247722" y="106870"/>
                </a:lnTo>
                <a:lnTo>
                  <a:pt x="237725" y="56461"/>
                </a:lnTo>
                <a:close/>
              </a:path>
              <a:path w="570229" h="147320">
                <a:moveTo>
                  <a:pt x="255855" y="58472"/>
                </a:moveTo>
                <a:lnTo>
                  <a:pt x="247722" y="106870"/>
                </a:lnTo>
                <a:lnTo>
                  <a:pt x="306179" y="106870"/>
                </a:lnTo>
                <a:lnTo>
                  <a:pt x="305777" y="104841"/>
                </a:lnTo>
                <a:lnTo>
                  <a:pt x="267885" y="104841"/>
                </a:lnTo>
                <a:lnTo>
                  <a:pt x="255855" y="58472"/>
                </a:lnTo>
                <a:close/>
              </a:path>
              <a:path w="570229" h="147320">
                <a:moveTo>
                  <a:pt x="314143" y="54449"/>
                </a:moveTo>
                <a:lnTo>
                  <a:pt x="306179" y="106870"/>
                </a:lnTo>
                <a:lnTo>
                  <a:pt x="480673" y="106870"/>
                </a:lnTo>
                <a:lnTo>
                  <a:pt x="484417" y="104841"/>
                </a:lnTo>
                <a:lnTo>
                  <a:pt x="324309" y="104841"/>
                </a:lnTo>
                <a:lnTo>
                  <a:pt x="314143" y="54449"/>
                </a:lnTo>
                <a:close/>
              </a:path>
              <a:path w="570229" h="147320">
                <a:moveTo>
                  <a:pt x="126911" y="58472"/>
                </a:moveTo>
                <a:lnTo>
                  <a:pt x="116914" y="104841"/>
                </a:lnTo>
                <a:lnTo>
                  <a:pt x="137077" y="104841"/>
                </a:lnTo>
                <a:lnTo>
                  <a:pt x="126911" y="58472"/>
                </a:lnTo>
                <a:close/>
              </a:path>
              <a:path w="570229" h="147320">
                <a:moveTo>
                  <a:pt x="140974" y="56461"/>
                </a:moveTo>
                <a:lnTo>
                  <a:pt x="137077" y="104841"/>
                </a:lnTo>
                <a:lnTo>
                  <a:pt x="155207" y="104841"/>
                </a:lnTo>
                <a:lnTo>
                  <a:pt x="140974" y="56461"/>
                </a:lnTo>
                <a:close/>
              </a:path>
              <a:path w="570229" h="147320">
                <a:moveTo>
                  <a:pt x="165204" y="62513"/>
                </a:moveTo>
                <a:lnTo>
                  <a:pt x="155207" y="104841"/>
                </a:lnTo>
                <a:lnTo>
                  <a:pt x="177235" y="104841"/>
                </a:lnTo>
                <a:lnTo>
                  <a:pt x="165204" y="62513"/>
                </a:lnTo>
                <a:close/>
              </a:path>
              <a:path w="570229" h="147320">
                <a:moveTo>
                  <a:pt x="185368" y="58472"/>
                </a:moveTo>
                <a:lnTo>
                  <a:pt x="177235" y="104841"/>
                </a:lnTo>
                <a:lnTo>
                  <a:pt x="195365" y="104841"/>
                </a:lnTo>
                <a:lnTo>
                  <a:pt x="185368" y="58472"/>
                </a:lnTo>
                <a:close/>
              </a:path>
              <a:path w="570229" h="147320">
                <a:moveTo>
                  <a:pt x="203498" y="62513"/>
                </a:moveTo>
                <a:lnTo>
                  <a:pt x="195365" y="104841"/>
                </a:lnTo>
                <a:lnTo>
                  <a:pt x="213495" y="104841"/>
                </a:lnTo>
                <a:lnTo>
                  <a:pt x="203498" y="62513"/>
                </a:lnTo>
                <a:close/>
              </a:path>
              <a:path w="570229" h="147320">
                <a:moveTo>
                  <a:pt x="219595" y="56461"/>
                </a:moveTo>
                <a:lnTo>
                  <a:pt x="213495" y="104841"/>
                </a:lnTo>
                <a:lnTo>
                  <a:pt x="233092" y="104841"/>
                </a:lnTo>
                <a:lnTo>
                  <a:pt x="219595" y="56461"/>
                </a:lnTo>
                <a:close/>
              </a:path>
              <a:path w="570229" h="147320">
                <a:moveTo>
                  <a:pt x="276019" y="56461"/>
                </a:moveTo>
                <a:lnTo>
                  <a:pt x="267885" y="104841"/>
                </a:lnTo>
                <a:lnTo>
                  <a:pt x="288049" y="104841"/>
                </a:lnTo>
                <a:lnTo>
                  <a:pt x="276019" y="56461"/>
                </a:lnTo>
                <a:close/>
              </a:path>
              <a:path w="570229" h="147320">
                <a:moveTo>
                  <a:pt x="296182" y="56461"/>
                </a:moveTo>
                <a:lnTo>
                  <a:pt x="288049" y="104841"/>
                </a:lnTo>
                <a:lnTo>
                  <a:pt x="305777" y="104841"/>
                </a:lnTo>
                <a:lnTo>
                  <a:pt x="296182" y="56461"/>
                </a:lnTo>
                <a:close/>
              </a:path>
              <a:path w="570229" h="147320">
                <a:moveTo>
                  <a:pt x="332273" y="54449"/>
                </a:moveTo>
                <a:lnTo>
                  <a:pt x="324309" y="104841"/>
                </a:lnTo>
                <a:lnTo>
                  <a:pt x="344473" y="104841"/>
                </a:lnTo>
                <a:lnTo>
                  <a:pt x="332273" y="54449"/>
                </a:lnTo>
                <a:close/>
              </a:path>
              <a:path w="570229" h="147320">
                <a:moveTo>
                  <a:pt x="350403" y="54449"/>
                </a:moveTo>
                <a:lnTo>
                  <a:pt x="344473" y="104841"/>
                </a:lnTo>
                <a:lnTo>
                  <a:pt x="484417" y="104841"/>
                </a:lnTo>
                <a:lnTo>
                  <a:pt x="488130" y="102830"/>
                </a:lnTo>
                <a:lnTo>
                  <a:pt x="362603" y="102830"/>
                </a:lnTo>
                <a:lnTo>
                  <a:pt x="350403" y="54449"/>
                </a:lnTo>
                <a:close/>
              </a:path>
              <a:path w="570229" h="147320">
                <a:moveTo>
                  <a:pt x="90650" y="56461"/>
                </a:moveTo>
                <a:lnTo>
                  <a:pt x="84720" y="102830"/>
                </a:lnTo>
                <a:lnTo>
                  <a:pt x="116561" y="102830"/>
                </a:lnTo>
                <a:lnTo>
                  <a:pt x="115499" y="96778"/>
                </a:lnTo>
                <a:lnTo>
                  <a:pt x="98783" y="96778"/>
                </a:lnTo>
                <a:lnTo>
                  <a:pt x="90650" y="56461"/>
                </a:lnTo>
                <a:close/>
              </a:path>
              <a:path w="570229" h="147320">
                <a:moveTo>
                  <a:pt x="364636" y="54449"/>
                </a:moveTo>
                <a:lnTo>
                  <a:pt x="362603" y="102830"/>
                </a:lnTo>
                <a:lnTo>
                  <a:pt x="488130" y="102830"/>
                </a:lnTo>
                <a:lnTo>
                  <a:pt x="499299" y="96778"/>
                </a:lnTo>
                <a:lnTo>
                  <a:pt x="376666" y="96778"/>
                </a:lnTo>
                <a:lnTo>
                  <a:pt x="364636" y="54449"/>
                </a:lnTo>
                <a:close/>
              </a:path>
              <a:path w="570229" h="147320">
                <a:moveTo>
                  <a:pt x="78620" y="56461"/>
                </a:moveTo>
                <a:lnTo>
                  <a:pt x="68623" y="96778"/>
                </a:lnTo>
                <a:lnTo>
                  <a:pt x="83924" y="96778"/>
                </a:lnTo>
                <a:lnTo>
                  <a:pt x="78620" y="56461"/>
                </a:lnTo>
                <a:close/>
              </a:path>
              <a:path w="570229" h="147320">
                <a:moveTo>
                  <a:pt x="108780" y="58472"/>
                </a:moveTo>
                <a:lnTo>
                  <a:pt x="98783" y="96778"/>
                </a:lnTo>
                <a:lnTo>
                  <a:pt x="115499" y="96778"/>
                </a:lnTo>
                <a:lnTo>
                  <a:pt x="108780" y="58472"/>
                </a:lnTo>
                <a:close/>
              </a:path>
              <a:path w="570229" h="147320">
                <a:moveTo>
                  <a:pt x="380733" y="52420"/>
                </a:moveTo>
                <a:lnTo>
                  <a:pt x="376666" y="96778"/>
                </a:lnTo>
                <a:lnTo>
                  <a:pt x="499299" y="96778"/>
                </a:lnTo>
                <a:lnTo>
                  <a:pt x="506725" y="92755"/>
                </a:lnTo>
                <a:lnTo>
                  <a:pt x="394797" y="92755"/>
                </a:lnTo>
                <a:lnTo>
                  <a:pt x="380733" y="52420"/>
                </a:lnTo>
                <a:close/>
              </a:path>
              <a:path w="570229" h="147320">
                <a:moveTo>
                  <a:pt x="40326" y="56461"/>
                </a:moveTo>
                <a:lnTo>
                  <a:pt x="28296" y="94766"/>
                </a:lnTo>
                <a:lnTo>
                  <a:pt x="68196" y="94766"/>
                </a:lnTo>
                <a:lnTo>
                  <a:pt x="67769" y="92755"/>
                </a:lnTo>
                <a:lnTo>
                  <a:pt x="48460" y="92755"/>
                </a:lnTo>
                <a:lnTo>
                  <a:pt x="40326" y="56461"/>
                </a:lnTo>
                <a:close/>
              </a:path>
              <a:path w="570229" h="147320">
                <a:moveTo>
                  <a:pt x="26263" y="56461"/>
                </a:moveTo>
                <a:lnTo>
                  <a:pt x="10166" y="92755"/>
                </a:lnTo>
                <a:lnTo>
                  <a:pt x="28189" y="92755"/>
                </a:lnTo>
                <a:lnTo>
                  <a:pt x="26263" y="56461"/>
                </a:lnTo>
                <a:close/>
              </a:path>
              <a:path w="570229" h="147320">
                <a:moveTo>
                  <a:pt x="60490" y="58472"/>
                </a:moveTo>
                <a:lnTo>
                  <a:pt x="48460" y="92755"/>
                </a:lnTo>
                <a:lnTo>
                  <a:pt x="67769" y="92755"/>
                </a:lnTo>
                <a:lnTo>
                  <a:pt x="60490" y="58472"/>
                </a:lnTo>
                <a:close/>
              </a:path>
              <a:path w="570229" h="147320">
                <a:moveTo>
                  <a:pt x="398863" y="52420"/>
                </a:moveTo>
                <a:lnTo>
                  <a:pt x="394797" y="92755"/>
                </a:lnTo>
                <a:lnTo>
                  <a:pt x="506725" y="92755"/>
                </a:lnTo>
                <a:lnTo>
                  <a:pt x="521607" y="84691"/>
                </a:lnTo>
                <a:lnTo>
                  <a:pt x="412927" y="84691"/>
                </a:lnTo>
                <a:lnTo>
                  <a:pt x="398863" y="52420"/>
                </a:lnTo>
                <a:close/>
              </a:path>
              <a:path w="570229" h="147320">
                <a:moveTo>
                  <a:pt x="414960" y="48397"/>
                </a:moveTo>
                <a:lnTo>
                  <a:pt x="412927" y="84691"/>
                </a:lnTo>
                <a:lnTo>
                  <a:pt x="521607" y="84691"/>
                </a:lnTo>
                <a:lnTo>
                  <a:pt x="532777" y="78639"/>
                </a:lnTo>
                <a:lnTo>
                  <a:pt x="429024" y="78639"/>
                </a:lnTo>
                <a:lnTo>
                  <a:pt x="414960" y="48397"/>
                </a:lnTo>
                <a:close/>
              </a:path>
              <a:path w="570229" h="147320">
                <a:moveTo>
                  <a:pt x="429024" y="44357"/>
                </a:moveTo>
                <a:lnTo>
                  <a:pt x="429024" y="78639"/>
                </a:lnTo>
                <a:lnTo>
                  <a:pt x="532777" y="78639"/>
                </a:lnTo>
                <a:lnTo>
                  <a:pt x="536490" y="76628"/>
                </a:lnTo>
                <a:lnTo>
                  <a:pt x="441054" y="76628"/>
                </a:lnTo>
                <a:lnTo>
                  <a:pt x="429024" y="44357"/>
                </a:lnTo>
                <a:close/>
              </a:path>
              <a:path w="570229" h="147320">
                <a:moveTo>
                  <a:pt x="443087" y="42345"/>
                </a:moveTo>
                <a:lnTo>
                  <a:pt x="441054" y="76628"/>
                </a:lnTo>
                <a:lnTo>
                  <a:pt x="536490" y="76628"/>
                </a:lnTo>
                <a:lnTo>
                  <a:pt x="551403" y="68547"/>
                </a:lnTo>
                <a:lnTo>
                  <a:pt x="461217" y="68547"/>
                </a:lnTo>
                <a:lnTo>
                  <a:pt x="443087" y="42345"/>
                </a:lnTo>
                <a:close/>
              </a:path>
              <a:path w="570229" h="147320">
                <a:moveTo>
                  <a:pt x="461217" y="38305"/>
                </a:moveTo>
                <a:lnTo>
                  <a:pt x="461217" y="68547"/>
                </a:lnTo>
                <a:lnTo>
                  <a:pt x="551403" y="68547"/>
                </a:lnTo>
                <a:lnTo>
                  <a:pt x="562542" y="62513"/>
                </a:lnTo>
                <a:lnTo>
                  <a:pt x="477314" y="62513"/>
                </a:lnTo>
                <a:lnTo>
                  <a:pt x="461217" y="38305"/>
                </a:lnTo>
                <a:close/>
              </a:path>
              <a:path w="570229" h="147320">
                <a:moveTo>
                  <a:pt x="477314" y="32270"/>
                </a:moveTo>
                <a:lnTo>
                  <a:pt x="477314" y="62513"/>
                </a:lnTo>
                <a:lnTo>
                  <a:pt x="562542" y="62513"/>
                </a:lnTo>
                <a:lnTo>
                  <a:pt x="569998" y="58472"/>
                </a:lnTo>
                <a:lnTo>
                  <a:pt x="568541" y="56461"/>
                </a:lnTo>
                <a:lnTo>
                  <a:pt x="493411" y="56461"/>
                </a:lnTo>
                <a:lnTo>
                  <a:pt x="477314" y="32270"/>
                </a:lnTo>
                <a:close/>
              </a:path>
              <a:path w="570229" h="147320">
                <a:moveTo>
                  <a:pt x="497478" y="24190"/>
                </a:moveTo>
                <a:lnTo>
                  <a:pt x="493411" y="56461"/>
                </a:lnTo>
                <a:lnTo>
                  <a:pt x="568541" y="56461"/>
                </a:lnTo>
                <a:lnTo>
                  <a:pt x="562699" y="48397"/>
                </a:lnTo>
                <a:lnTo>
                  <a:pt x="513575" y="48397"/>
                </a:lnTo>
                <a:lnTo>
                  <a:pt x="497478" y="24190"/>
                </a:lnTo>
                <a:close/>
              </a:path>
              <a:path w="570229" h="147320">
                <a:moveTo>
                  <a:pt x="511541" y="18155"/>
                </a:moveTo>
                <a:lnTo>
                  <a:pt x="513575" y="48397"/>
                </a:lnTo>
                <a:lnTo>
                  <a:pt x="562699" y="48397"/>
                </a:lnTo>
                <a:lnTo>
                  <a:pt x="559773" y="44357"/>
                </a:lnTo>
                <a:lnTo>
                  <a:pt x="531705" y="44357"/>
                </a:lnTo>
                <a:lnTo>
                  <a:pt x="511541" y="18155"/>
                </a:lnTo>
                <a:close/>
              </a:path>
              <a:path w="570229" h="147320">
                <a:moveTo>
                  <a:pt x="527638" y="0"/>
                </a:moveTo>
                <a:lnTo>
                  <a:pt x="531705" y="44357"/>
                </a:lnTo>
                <a:lnTo>
                  <a:pt x="559773" y="44357"/>
                </a:lnTo>
                <a:lnTo>
                  <a:pt x="527638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68168" y="5251926"/>
            <a:ext cx="647545" cy="180668"/>
          </a:xfrm>
          <a:custGeom>
            <a:avLst/>
            <a:gdLst/>
            <a:ahLst/>
            <a:cxnLst/>
            <a:rect l="l" t="t" r="r" b="b"/>
            <a:pathLst>
              <a:path w="553720" h="163829">
                <a:moveTo>
                  <a:pt x="493411" y="0"/>
                </a:moveTo>
                <a:lnTo>
                  <a:pt x="412757" y="52437"/>
                </a:lnTo>
                <a:lnTo>
                  <a:pt x="0" y="52437"/>
                </a:lnTo>
                <a:lnTo>
                  <a:pt x="0" y="114933"/>
                </a:lnTo>
                <a:lnTo>
                  <a:pt x="22196" y="143164"/>
                </a:lnTo>
                <a:lnTo>
                  <a:pt x="237555" y="163331"/>
                </a:lnTo>
                <a:lnTo>
                  <a:pt x="513575" y="106870"/>
                </a:lnTo>
                <a:lnTo>
                  <a:pt x="553732" y="64524"/>
                </a:lnTo>
                <a:lnTo>
                  <a:pt x="49341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63280" y="5314191"/>
            <a:ext cx="69062" cy="71426"/>
          </a:xfrm>
          <a:custGeom>
            <a:avLst/>
            <a:gdLst/>
            <a:ahLst/>
            <a:cxnLst/>
            <a:rect l="l" t="t" r="r" b="b"/>
            <a:pathLst>
              <a:path w="59054" h="64770">
                <a:moveTo>
                  <a:pt x="58457" y="0"/>
                </a:moveTo>
                <a:lnTo>
                  <a:pt x="20163" y="8063"/>
                </a:lnTo>
                <a:lnTo>
                  <a:pt x="0" y="22178"/>
                </a:lnTo>
                <a:lnTo>
                  <a:pt x="0" y="64524"/>
                </a:lnTo>
                <a:lnTo>
                  <a:pt x="38293" y="30242"/>
                </a:lnTo>
                <a:lnTo>
                  <a:pt x="58457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0902" y="5325301"/>
            <a:ext cx="47526" cy="40615"/>
          </a:xfrm>
          <a:custGeom>
            <a:avLst/>
            <a:gdLst/>
            <a:ahLst/>
            <a:cxnLst/>
            <a:rect l="l" t="t" r="r" b="b"/>
            <a:pathLst>
              <a:path w="40639" h="36829">
                <a:moveTo>
                  <a:pt x="2033" y="12103"/>
                </a:moveTo>
                <a:lnTo>
                  <a:pt x="0" y="36294"/>
                </a:lnTo>
                <a:lnTo>
                  <a:pt x="30160" y="26218"/>
                </a:lnTo>
                <a:lnTo>
                  <a:pt x="35254" y="22178"/>
                </a:lnTo>
                <a:lnTo>
                  <a:pt x="10166" y="22178"/>
                </a:lnTo>
                <a:lnTo>
                  <a:pt x="2033" y="12103"/>
                </a:lnTo>
                <a:close/>
              </a:path>
              <a:path w="40639" h="36829">
                <a:moveTo>
                  <a:pt x="12030" y="8080"/>
                </a:moveTo>
                <a:lnTo>
                  <a:pt x="10166" y="22178"/>
                </a:lnTo>
                <a:lnTo>
                  <a:pt x="35254" y="22178"/>
                </a:lnTo>
                <a:lnTo>
                  <a:pt x="37790" y="20167"/>
                </a:lnTo>
                <a:lnTo>
                  <a:pt x="22196" y="20167"/>
                </a:lnTo>
                <a:lnTo>
                  <a:pt x="12030" y="8080"/>
                </a:lnTo>
                <a:close/>
              </a:path>
              <a:path w="40639" h="36829">
                <a:moveTo>
                  <a:pt x="24230" y="6051"/>
                </a:moveTo>
                <a:lnTo>
                  <a:pt x="22196" y="20167"/>
                </a:lnTo>
                <a:lnTo>
                  <a:pt x="37790" y="20167"/>
                </a:lnTo>
                <a:lnTo>
                  <a:pt x="40326" y="18155"/>
                </a:lnTo>
                <a:lnTo>
                  <a:pt x="39876" y="16143"/>
                </a:lnTo>
                <a:lnTo>
                  <a:pt x="32193" y="16143"/>
                </a:lnTo>
                <a:lnTo>
                  <a:pt x="24230" y="6051"/>
                </a:lnTo>
                <a:close/>
              </a:path>
              <a:path w="40639" h="36829">
                <a:moveTo>
                  <a:pt x="36260" y="0"/>
                </a:moveTo>
                <a:lnTo>
                  <a:pt x="32193" y="16143"/>
                </a:lnTo>
                <a:lnTo>
                  <a:pt x="39876" y="16143"/>
                </a:lnTo>
                <a:lnTo>
                  <a:pt x="36260" y="0"/>
                </a:lnTo>
                <a:close/>
              </a:path>
            </a:pathLst>
          </a:custGeom>
          <a:solidFill>
            <a:srgbClr val="FF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73450" y="5390903"/>
            <a:ext cx="2339181" cy="0"/>
          </a:xfrm>
          <a:custGeom>
            <a:avLst/>
            <a:gdLst/>
            <a:ahLst/>
            <a:cxnLst/>
            <a:rect l="l" t="t" r="r" b="b"/>
            <a:pathLst>
              <a:path w="2000250">
                <a:moveTo>
                  <a:pt x="0" y="0"/>
                </a:moveTo>
                <a:lnTo>
                  <a:pt x="1999740" y="0"/>
                </a:lnTo>
              </a:path>
            </a:pathLst>
          </a:custGeom>
          <a:ln w="54432">
            <a:solidFill>
              <a:srgbClr val="FFE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26290" y="4951753"/>
            <a:ext cx="2027685" cy="1443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99069" y="5529878"/>
            <a:ext cx="82428" cy="253496"/>
          </a:xfrm>
          <a:custGeom>
            <a:avLst/>
            <a:gdLst/>
            <a:ahLst/>
            <a:cxnLst/>
            <a:rect l="l" t="t" r="r" b="b"/>
            <a:pathLst>
              <a:path w="70485" h="229870">
                <a:moveTo>
                  <a:pt x="0" y="0"/>
                </a:moveTo>
                <a:lnTo>
                  <a:pt x="6099" y="229851"/>
                </a:lnTo>
                <a:lnTo>
                  <a:pt x="70487" y="209683"/>
                </a:lnTo>
                <a:lnTo>
                  <a:pt x="66420" y="362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52505" y="6168031"/>
            <a:ext cx="329713" cy="258397"/>
          </a:xfrm>
          <a:custGeom>
            <a:avLst/>
            <a:gdLst/>
            <a:ahLst/>
            <a:cxnLst/>
            <a:rect l="l" t="t" r="r" b="b"/>
            <a:pathLst>
              <a:path w="281939" h="234314">
                <a:moveTo>
                  <a:pt x="247722" y="0"/>
                </a:moveTo>
                <a:lnTo>
                  <a:pt x="134874" y="52420"/>
                </a:lnTo>
                <a:lnTo>
                  <a:pt x="0" y="120968"/>
                </a:lnTo>
                <a:lnTo>
                  <a:pt x="9997" y="187505"/>
                </a:lnTo>
                <a:lnTo>
                  <a:pt x="9997" y="197597"/>
                </a:lnTo>
                <a:lnTo>
                  <a:pt x="32193" y="229851"/>
                </a:lnTo>
                <a:lnTo>
                  <a:pt x="46257" y="233874"/>
                </a:lnTo>
                <a:lnTo>
                  <a:pt x="68454" y="233874"/>
                </a:lnTo>
                <a:lnTo>
                  <a:pt x="76417" y="231862"/>
                </a:lnTo>
                <a:lnTo>
                  <a:pt x="80484" y="231862"/>
                </a:lnTo>
                <a:lnTo>
                  <a:pt x="265852" y="82663"/>
                </a:lnTo>
                <a:lnTo>
                  <a:pt x="271783" y="70559"/>
                </a:lnTo>
                <a:lnTo>
                  <a:pt x="277882" y="62496"/>
                </a:lnTo>
                <a:lnTo>
                  <a:pt x="279916" y="54432"/>
                </a:lnTo>
                <a:lnTo>
                  <a:pt x="281949" y="48380"/>
                </a:lnTo>
                <a:lnTo>
                  <a:pt x="241622" y="48380"/>
                </a:lnTo>
                <a:lnTo>
                  <a:pt x="247722" y="34265"/>
                </a:lnTo>
                <a:lnTo>
                  <a:pt x="251619" y="24190"/>
                </a:lnTo>
                <a:lnTo>
                  <a:pt x="251619" y="16126"/>
                </a:lnTo>
                <a:lnTo>
                  <a:pt x="253652" y="10075"/>
                </a:lnTo>
                <a:lnTo>
                  <a:pt x="249755" y="2011"/>
                </a:lnTo>
                <a:lnTo>
                  <a:pt x="247722" y="0"/>
                </a:lnTo>
                <a:close/>
              </a:path>
              <a:path w="281939" h="234314">
                <a:moveTo>
                  <a:pt x="279916" y="40317"/>
                </a:moveTo>
                <a:lnTo>
                  <a:pt x="241622" y="48380"/>
                </a:lnTo>
                <a:lnTo>
                  <a:pt x="281949" y="48380"/>
                </a:lnTo>
                <a:lnTo>
                  <a:pt x="279916" y="40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50672" y="5790027"/>
            <a:ext cx="859928" cy="593824"/>
          </a:xfrm>
          <a:custGeom>
            <a:avLst/>
            <a:gdLst/>
            <a:ahLst/>
            <a:cxnLst/>
            <a:rect l="l" t="t" r="r" b="b"/>
            <a:pathLst>
              <a:path w="735329" h="538479">
                <a:moveTo>
                  <a:pt x="187215" y="0"/>
                </a:moveTo>
                <a:lnTo>
                  <a:pt x="116727" y="8063"/>
                </a:lnTo>
                <a:lnTo>
                  <a:pt x="0" y="139124"/>
                </a:lnTo>
                <a:lnTo>
                  <a:pt x="96733" y="209683"/>
                </a:lnTo>
                <a:lnTo>
                  <a:pt x="340389" y="278248"/>
                </a:lnTo>
                <a:lnTo>
                  <a:pt x="586078" y="538342"/>
                </a:lnTo>
                <a:lnTo>
                  <a:pt x="622339" y="485921"/>
                </a:lnTo>
                <a:lnTo>
                  <a:pt x="735017" y="395194"/>
                </a:lnTo>
                <a:lnTo>
                  <a:pt x="561848" y="135084"/>
                </a:lnTo>
                <a:lnTo>
                  <a:pt x="231608" y="36294"/>
                </a:lnTo>
                <a:lnTo>
                  <a:pt x="18721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55542" y="5545444"/>
            <a:ext cx="49754" cy="264699"/>
          </a:xfrm>
          <a:custGeom>
            <a:avLst/>
            <a:gdLst/>
            <a:ahLst/>
            <a:cxnLst/>
            <a:rect l="l" t="t" r="r" b="b"/>
            <a:pathLst>
              <a:path w="42545" h="240029">
                <a:moveTo>
                  <a:pt x="0" y="0"/>
                </a:moveTo>
                <a:lnTo>
                  <a:pt x="8133" y="203632"/>
                </a:lnTo>
                <a:lnTo>
                  <a:pt x="28127" y="239926"/>
                </a:lnTo>
                <a:lnTo>
                  <a:pt x="42360" y="165326"/>
                </a:lnTo>
                <a:lnTo>
                  <a:pt x="42360" y="18138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50786" y="5554337"/>
            <a:ext cx="37871" cy="224785"/>
          </a:xfrm>
          <a:custGeom>
            <a:avLst/>
            <a:gdLst/>
            <a:ahLst/>
            <a:cxnLst/>
            <a:rect l="l" t="t" r="r" b="b"/>
            <a:pathLst>
              <a:path w="32385" h="203835">
                <a:moveTo>
                  <a:pt x="0" y="0"/>
                </a:moveTo>
                <a:lnTo>
                  <a:pt x="12199" y="203649"/>
                </a:lnTo>
                <a:lnTo>
                  <a:pt x="32193" y="177430"/>
                </a:lnTo>
                <a:lnTo>
                  <a:pt x="16096" y="171378"/>
                </a:lnTo>
                <a:lnTo>
                  <a:pt x="32193" y="157262"/>
                </a:lnTo>
                <a:lnTo>
                  <a:pt x="16096" y="157262"/>
                </a:lnTo>
                <a:lnTo>
                  <a:pt x="30329" y="145176"/>
                </a:lnTo>
                <a:lnTo>
                  <a:pt x="16096" y="137095"/>
                </a:lnTo>
                <a:lnTo>
                  <a:pt x="30329" y="129032"/>
                </a:lnTo>
                <a:lnTo>
                  <a:pt x="16096" y="118957"/>
                </a:lnTo>
                <a:lnTo>
                  <a:pt x="32193" y="112905"/>
                </a:lnTo>
                <a:lnTo>
                  <a:pt x="16096" y="102830"/>
                </a:lnTo>
                <a:lnTo>
                  <a:pt x="30329" y="92738"/>
                </a:lnTo>
                <a:lnTo>
                  <a:pt x="12199" y="84674"/>
                </a:lnTo>
                <a:lnTo>
                  <a:pt x="32193" y="74599"/>
                </a:lnTo>
                <a:lnTo>
                  <a:pt x="12199" y="64524"/>
                </a:lnTo>
                <a:lnTo>
                  <a:pt x="32193" y="56444"/>
                </a:lnTo>
                <a:lnTo>
                  <a:pt x="12199" y="46369"/>
                </a:lnTo>
                <a:lnTo>
                  <a:pt x="32193" y="38305"/>
                </a:lnTo>
                <a:lnTo>
                  <a:pt x="12199" y="28230"/>
                </a:lnTo>
                <a:lnTo>
                  <a:pt x="32193" y="20167"/>
                </a:lnTo>
                <a:lnTo>
                  <a:pt x="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17893" y="5750002"/>
            <a:ext cx="70547" cy="60223"/>
          </a:xfrm>
          <a:custGeom>
            <a:avLst/>
            <a:gdLst/>
            <a:ahLst/>
            <a:cxnLst/>
            <a:rect l="l" t="t" r="r" b="b"/>
            <a:pathLst>
              <a:path w="60325" h="54610">
                <a:moveTo>
                  <a:pt x="60320" y="0"/>
                </a:moveTo>
                <a:lnTo>
                  <a:pt x="7963" y="0"/>
                </a:lnTo>
                <a:lnTo>
                  <a:pt x="0" y="54432"/>
                </a:lnTo>
                <a:lnTo>
                  <a:pt x="60320" y="54432"/>
                </a:lnTo>
                <a:lnTo>
                  <a:pt x="60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74232" y="5260820"/>
            <a:ext cx="706953" cy="164562"/>
          </a:xfrm>
          <a:custGeom>
            <a:avLst/>
            <a:gdLst/>
            <a:ahLst/>
            <a:cxnLst/>
            <a:rect l="l" t="t" r="r" b="b"/>
            <a:pathLst>
              <a:path w="604520" h="149225">
                <a:moveTo>
                  <a:pt x="72520" y="0"/>
                </a:moveTo>
                <a:lnTo>
                  <a:pt x="0" y="68564"/>
                </a:lnTo>
                <a:lnTo>
                  <a:pt x="183165" y="149216"/>
                </a:lnTo>
                <a:lnTo>
                  <a:pt x="563898" y="135101"/>
                </a:lnTo>
                <a:lnTo>
                  <a:pt x="604056" y="96795"/>
                </a:lnTo>
                <a:lnTo>
                  <a:pt x="602192" y="54449"/>
                </a:lnTo>
                <a:lnTo>
                  <a:pt x="602192" y="30259"/>
                </a:lnTo>
                <a:lnTo>
                  <a:pt x="183165" y="30259"/>
                </a:lnTo>
                <a:lnTo>
                  <a:pt x="7252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33323" y="5390903"/>
            <a:ext cx="2840434" cy="0"/>
          </a:xfrm>
          <a:custGeom>
            <a:avLst/>
            <a:gdLst/>
            <a:ahLst/>
            <a:cxnLst/>
            <a:rect l="l" t="t" r="r" b="b"/>
            <a:pathLst>
              <a:path w="2428875">
                <a:moveTo>
                  <a:pt x="0" y="0"/>
                </a:moveTo>
                <a:lnTo>
                  <a:pt x="2428611" y="0"/>
                </a:lnTo>
              </a:path>
            </a:pathLst>
          </a:custGeom>
          <a:ln w="54432">
            <a:solidFill>
              <a:srgbClr val="FFE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95807" y="5361058"/>
            <a:ext cx="2677806" cy="126748"/>
          </a:xfrm>
          <a:custGeom>
            <a:avLst/>
            <a:gdLst/>
            <a:ahLst/>
            <a:cxnLst/>
            <a:rect l="l" t="t" r="r" b="b"/>
            <a:pathLst>
              <a:path w="2289810" h="114935">
                <a:moveTo>
                  <a:pt x="1111548" y="5916"/>
                </a:moveTo>
                <a:lnTo>
                  <a:pt x="1101551" y="54432"/>
                </a:lnTo>
                <a:lnTo>
                  <a:pt x="618238" y="54432"/>
                </a:lnTo>
                <a:lnTo>
                  <a:pt x="1147808" y="114781"/>
                </a:lnTo>
                <a:lnTo>
                  <a:pt x="1393497" y="82663"/>
                </a:lnTo>
                <a:lnTo>
                  <a:pt x="1497670" y="58320"/>
                </a:lnTo>
                <a:lnTo>
                  <a:pt x="1129678" y="58320"/>
                </a:lnTo>
                <a:lnTo>
                  <a:pt x="1129534" y="56461"/>
                </a:lnTo>
                <a:lnTo>
                  <a:pt x="1117648" y="56461"/>
                </a:lnTo>
                <a:lnTo>
                  <a:pt x="1111548" y="5916"/>
                </a:lnTo>
                <a:close/>
              </a:path>
              <a:path w="2289810" h="114935">
                <a:moveTo>
                  <a:pt x="1141878" y="5916"/>
                </a:moveTo>
                <a:lnTo>
                  <a:pt x="1129678" y="58320"/>
                </a:lnTo>
                <a:lnTo>
                  <a:pt x="1206265" y="58320"/>
                </a:lnTo>
                <a:lnTo>
                  <a:pt x="1205905" y="56461"/>
                </a:lnTo>
                <a:lnTo>
                  <a:pt x="1176105" y="56461"/>
                </a:lnTo>
                <a:lnTo>
                  <a:pt x="1175860" y="54432"/>
                </a:lnTo>
                <a:lnTo>
                  <a:pt x="1147808" y="54432"/>
                </a:lnTo>
                <a:lnTo>
                  <a:pt x="1141878" y="5916"/>
                </a:lnTo>
                <a:close/>
              </a:path>
              <a:path w="2289810" h="114935">
                <a:moveTo>
                  <a:pt x="1210332" y="5916"/>
                </a:moveTo>
                <a:lnTo>
                  <a:pt x="1206265" y="58320"/>
                </a:lnTo>
                <a:lnTo>
                  <a:pt x="1497670" y="58320"/>
                </a:lnTo>
                <a:lnTo>
                  <a:pt x="1505628" y="56461"/>
                </a:lnTo>
                <a:lnTo>
                  <a:pt x="1234393" y="56461"/>
                </a:lnTo>
                <a:lnTo>
                  <a:pt x="1234060" y="54432"/>
                </a:lnTo>
                <a:lnTo>
                  <a:pt x="1220329" y="54432"/>
                </a:lnTo>
                <a:lnTo>
                  <a:pt x="1210332" y="5916"/>
                </a:lnTo>
                <a:close/>
              </a:path>
              <a:path w="2289810" h="114935">
                <a:moveTo>
                  <a:pt x="1125781" y="7945"/>
                </a:moveTo>
                <a:lnTo>
                  <a:pt x="1117648" y="56461"/>
                </a:lnTo>
                <a:lnTo>
                  <a:pt x="1129534" y="56461"/>
                </a:lnTo>
                <a:lnTo>
                  <a:pt x="1125781" y="7945"/>
                </a:lnTo>
                <a:close/>
              </a:path>
              <a:path w="2289810" h="114935">
                <a:moveTo>
                  <a:pt x="1186102" y="3888"/>
                </a:moveTo>
                <a:lnTo>
                  <a:pt x="1176105" y="56461"/>
                </a:lnTo>
                <a:lnTo>
                  <a:pt x="1190169" y="56461"/>
                </a:lnTo>
                <a:lnTo>
                  <a:pt x="1186102" y="3888"/>
                </a:lnTo>
                <a:close/>
              </a:path>
              <a:path w="2289810" h="114935">
                <a:moveTo>
                  <a:pt x="1196099" y="5916"/>
                </a:moveTo>
                <a:lnTo>
                  <a:pt x="1190169" y="56461"/>
                </a:lnTo>
                <a:lnTo>
                  <a:pt x="1205905" y="56461"/>
                </a:lnTo>
                <a:lnTo>
                  <a:pt x="1196099" y="5916"/>
                </a:lnTo>
                <a:close/>
              </a:path>
              <a:path w="2289810" h="114935">
                <a:moveTo>
                  <a:pt x="1242526" y="12002"/>
                </a:moveTo>
                <a:lnTo>
                  <a:pt x="1234393" y="56461"/>
                </a:lnTo>
                <a:lnTo>
                  <a:pt x="1505628" y="56461"/>
                </a:lnTo>
                <a:lnTo>
                  <a:pt x="1514309" y="54432"/>
                </a:lnTo>
                <a:lnTo>
                  <a:pt x="2287636" y="54432"/>
                </a:lnTo>
                <a:lnTo>
                  <a:pt x="2287734" y="52404"/>
                </a:lnTo>
                <a:lnTo>
                  <a:pt x="1264722" y="52404"/>
                </a:lnTo>
                <a:lnTo>
                  <a:pt x="1263795" y="48346"/>
                </a:lnTo>
                <a:lnTo>
                  <a:pt x="1248626" y="48346"/>
                </a:lnTo>
                <a:lnTo>
                  <a:pt x="1242526" y="12002"/>
                </a:lnTo>
                <a:close/>
              </a:path>
              <a:path w="2289810" h="114935">
                <a:moveTo>
                  <a:pt x="0" y="14030"/>
                </a:moveTo>
                <a:lnTo>
                  <a:pt x="0" y="54432"/>
                </a:lnTo>
                <a:lnTo>
                  <a:pt x="1091385" y="54432"/>
                </a:lnTo>
                <a:lnTo>
                  <a:pt x="1090967" y="52404"/>
                </a:lnTo>
                <a:lnTo>
                  <a:pt x="906186" y="52404"/>
                </a:lnTo>
                <a:lnTo>
                  <a:pt x="905412" y="48346"/>
                </a:lnTo>
                <a:lnTo>
                  <a:pt x="638368" y="48346"/>
                </a:lnTo>
                <a:lnTo>
                  <a:pt x="637983" y="46318"/>
                </a:lnTo>
                <a:lnTo>
                  <a:pt x="10064" y="46318"/>
                </a:lnTo>
                <a:lnTo>
                  <a:pt x="0" y="14030"/>
                </a:lnTo>
                <a:close/>
              </a:path>
              <a:path w="2289810" h="114935">
                <a:moveTo>
                  <a:pt x="1097484" y="5916"/>
                </a:moveTo>
                <a:lnTo>
                  <a:pt x="1091385" y="54432"/>
                </a:lnTo>
                <a:lnTo>
                  <a:pt x="1101551" y="54432"/>
                </a:lnTo>
                <a:lnTo>
                  <a:pt x="1097484" y="5916"/>
                </a:lnTo>
                <a:close/>
              </a:path>
              <a:path w="2289810" h="114935">
                <a:moveTo>
                  <a:pt x="1155941" y="5916"/>
                </a:moveTo>
                <a:lnTo>
                  <a:pt x="1147808" y="54432"/>
                </a:lnTo>
                <a:lnTo>
                  <a:pt x="1160008" y="54432"/>
                </a:lnTo>
                <a:lnTo>
                  <a:pt x="1155941" y="5916"/>
                </a:lnTo>
                <a:close/>
              </a:path>
              <a:path w="2289810" h="114935">
                <a:moveTo>
                  <a:pt x="1170005" y="5916"/>
                </a:moveTo>
                <a:lnTo>
                  <a:pt x="1160008" y="54432"/>
                </a:lnTo>
                <a:lnTo>
                  <a:pt x="1175860" y="54432"/>
                </a:lnTo>
                <a:lnTo>
                  <a:pt x="1170005" y="5916"/>
                </a:lnTo>
                <a:close/>
              </a:path>
              <a:path w="2289810" h="114935">
                <a:moveTo>
                  <a:pt x="1226429" y="7945"/>
                </a:moveTo>
                <a:lnTo>
                  <a:pt x="1220329" y="54432"/>
                </a:lnTo>
                <a:lnTo>
                  <a:pt x="1234060" y="54432"/>
                </a:lnTo>
                <a:lnTo>
                  <a:pt x="1226429" y="7945"/>
                </a:lnTo>
                <a:close/>
              </a:path>
              <a:path w="2289810" h="114935">
                <a:moveTo>
                  <a:pt x="914319" y="3888"/>
                </a:moveTo>
                <a:lnTo>
                  <a:pt x="906186" y="52404"/>
                </a:lnTo>
                <a:lnTo>
                  <a:pt x="922283" y="52404"/>
                </a:lnTo>
                <a:lnTo>
                  <a:pt x="914319" y="3888"/>
                </a:lnTo>
                <a:close/>
              </a:path>
              <a:path w="2289810" h="114935">
                <a:moveTo>
                  <a:pt x="924316" y="5916"/>
                </a:moveTo>
                <a:lnTo>
                  <a:pt x="922283" y="52404"/>
                </a:lnTo>
                <a:lnTo>
                  <a:pt x="934313" y="52404"/>
                </a:lnTo>
                <a:lnTo>
                  <a:pt x="924316" y="5916"/>
                </a:lnTo>
                <a:close/>
              </a:path>
              <a:path w="2289810" h="114935">
                <a:moveTo>
                  <a:pt x="938380" y="7945"/>
                </a:moveTo>
                <a:lnTo>
                  <a:pt x="934313" y="52404"/>
                </a:lnTo>
                <a:lnTo>
                  <a:pt x="948546" y="52404"/>
                </a:lnTo>
                <a:lnTo>
                  <a:pt x="938380" y="7945"/>
                </a:lnTo>
                <a:close/>
              </a:path>
              <a:path w="2289810" h="114935">
                <a:moveTo>
                  <a:pt x="952443" y="7945"/>
                </a:moveTo>
                <a:lnTo>
                  <a:pt x="948546" y="52404"/>
                </a:lnTo>
                <a:lnTo>
                  <a:pt x="962610" y="52404"/>
                </a:lnTo>
                <a:lnTo>
                  <a:pt x="952443" y="7945"/>
                </a:lnTo>
                <a:close/>
              </a:path>
              <a:path w="2289810" h="114935">
                <a:moveTo>
                  <a:pt x="962610" y="5916"/>
                </a:moveTo>
                <a:lnTo>
                  <a:pt x="962610" y="52404"/>
                </a:lnTo>
                <a:lnTo>
                  <a:pt x="972607" y="52404"/>
                </a:lnTo>
                <a:lnTo>
                  <a:pt x="962610" y="5916"/>
                </a:lnTo>
                <a:close/>
              </a:path>
              <a:path w="2289810" h="114935">
                <a:moveTo>
                  <a:pt x="980740" y="5916"/>
                </a:moveTo>
                <a:lnTo>
                  <a:pt x="972607" y="52404"/>
                </a:lnTo>
                <a:lnTo>
                  <a:pt x="990737" y="52404"/>
                </a:lnTo>
                <a:lnTo>
                  <a:pt x="980740" y="5916"/>
                </a:lnTo>
                <a:close/>
              </a:path>
              <a:path w="2289810" h="114935">
                <a:moveTo>
                  <a:pt x="992770" y="5916"/>
                </a:moveTo>
                <a:lnTo>
                  <a:pt x="990737" y="52404"/>
                </a:lnTo>
                <a:lnTo>
                  <a:pt x="1002936" y="52404"/>
                </a:lnTo>
                <a:lnTo>
                  <a:pt x="992770" y="5916"/>
                </a:lnTo>
                <a:close/>
              </a:path>
              <a:path w="2289810" h="114935">
                <a:moveTo>
                  <a:pt x="1008867" y="5916"/>
                </a:moveTo>
                <a:lnTo>
                  <a:pt x="1002936" y="52404"/>
                </a:lnTo>
                <a:lnTo>
                  <a:pt x="1019033" y="52404"/>
                </a:lnTo>
                <a:lnTo>
                  <a:pt x="1008867" y="5916"/>
                </a:lnTo>
                <a:close/>
              </a:path>
              <a:path w="2289810" h="114935">
                <a:moveTo>
                  <a:pt x="1022930" y="5916"/>
                </a:moveTo>
                <a:lnTo>
                  <a:pt x="1019033" y="52404"/>
                </a:lnTo>
                <a:lnTo>
                  <a:pt x="1033097" y="52404"/>
                </a:lnTo>
                <a:lnTo>
                  <a:pt x="1022930" y="5916"/>
                </a:lnTo>
                <a:close/>
              </a:path>
              <a:path w="2289810" h="114935">
                <a:moveTo>
                  <a:pt x="1039027" y="5916"/>
                </a:moveTo>
                <a:lnTo>
                  <a:pt x="1033097" y="52404"/>
                </a:lnTo>
                <a:lnTo>
                  <a:pt x="1090967" y="52404"/>
                </a:lnTo>
                <a:lnTo>
                  <a:pt x="1090131" y="48346"/>
                </a:lnTo>
                <a:lnTo>
                  <a:pt x="1051227" y="48346"/>
                </a:lnTo>
                <a:lnTo>
                  <a:pt x="1039027" y="5916"/>
                </a:lnTo>
                <a:close/>
              </a:path>
              <a:path w="2289810" h="114935">
                <a:moveTo>
                  <a:pt x="1272686" y="7945"/>
                </a:moveTo>
                <a:lnTo>
                  <a:pt x="1264722" y="52404"/>
                </a:lnTo>
                <a:lnTo>
                  <a:pt x="1403664" y="52404"/>
                </a:lnTo>
                <a:lnTo>
                  <a:pt x="1403107" y="48346"/>
                </a:lnTo>
                <a:lnTo>
                  <a:pt x="1276753" y="48346"/>
                </a:lnTo>
                <a:lnTo>
                  <a:pt x="1272686" y="7945"/>
                </a:lnTo>
                <a:close/>
              </a:path>
              <a:path w="2289810" h="114935">
                <a:moveTo>
                  <a:pt x="1413661" y="7945"/>
                </a:moveTo>
                <a:lnTo>
                  <a:pt x="1403664" y="52404"/>
                </a:lnTo>
                <a:lnTo>
                  <a:pt x="1419761" y="52404"/>
                </a:lnTo>
                <a:lnTo>
                  <a:pt x="1413661" y="7945"/>
                </a:lnTo>
                <a:close/>
              </a:path>
              <a:path w="2289810" h="114935">
                <a:moveTo>
                  <a:pt x="1431791" y="12002"/>
                </a:moveTo>
                <a:lnTo>
                  <a:pt x="1419761" y="52404"/>
                </a:lnTo>
                <a:lnTo>
                  <a:pt x="2287734" y="52404"/>
                </a:lnTo>
                <a:lnTo>
                  <a:pt x="2288025" y="46318"/>
                </a:lnTo>
                <a:lnTo>
                  <a:pt x="2098371" y="46318"/>
                </a:lnTo>
                <a:lnTo>
                  <a:pt x="2097890" y="44289"/>
                </a:lnTo>
                <a:lnTo>
                  <a:pt x="1449921" y="44289"/>
                </a:lnTo>
                <a:lnTo>
                  <a:pt x="1449694" y="42261"/>
                </a:lnTo>
                <a:lnTo>
                  <a:pt x="1431791" y="42261"/>
                </a:lnTo>
                <a:lnTo>
                  <a:pt x="1431791" y="12002"/>
                </a:lnTo>
                <a:close/>
              </a:path>
              <a:path w="2289810" h="114935">
                <a:moveTo>
                  <a:pt x="896189" y="0"/>
                </a:moveTo>
                <a:lnTo>
                  <a:pt x="896189" y="48346"/>
                </a:lnTo>
                <a:lnTo>
                  <a:pt x="905412" y="48346"/>
                </a:lnTo>
                <a:lnTo>
                  <a:pt x="896189" y="0"/>
                </a:lnTo>
                <a:close/>
              </a:path>
              <a:path w="2289810" h="114935">
                <a:moveTo>
                  <a:pt x="1051227" y="5916"/>
                </a:moveTo>
                <a:lnTo>
                  <a:pt x="1051227" y="48346"/>
                </a:lnTo>
                <a:lnTo>
                  <a:pt x="1061224" y="48346"/>
                </a:lnTo>
                <a:lnTo>
                  <a:pt x="1051227" y="5916"/>
                </a:lnTo>
                <a:close/>
              </a:path>
              <a:path w="2289810" h="114935">
                <a:moveTo>
                  <a:pt x="1067324" y="5916"/>
                </a:moveTo>
                <a:lnTo>
                  <a:pt x="1061224" y="48346"/>
                </a:lnTo>
                <a:lnTo>
                  <a:pt x="1077321" y="48346"/>
                </a:lnTo>
                <a:lnTo>
                  <a:pt x="1067324" y="5916"/>
                </a:lnTo>
                <a:close/>
              </a:path>
              <a:path w="2289810" h="114935">
                <a:moveTo>
                  <a:pt x="1081388" y="5916"/>
                </a:moveTo>
                <a:lnTo>
                  <a:pt x="1077321" y="48346"/>
                </a:lnTo>
                <a:lnTo>
                  <a:pt x="1090131" y="48346"/>
                </a:lnTo>
                <a:lnTo>
                  <a:pt x="1081388" y="5916"/>
                </a:lnTo>
                <a:close/>
              </a:path>
              <a:path w="2289810" h="114935">
                <a:moveTo>
                  <a:pt x="1254556" y="7945"/>
                </a:moveTo>
                <a:lnTo>
                  <a:pt x="1248626" y="48346"/>
                </a:lnTo>
                <a:lnTo>
                  <a:pt x="1263795" y="48346"/>
                </a:lnTo>
                <a:lnTo>
                  <a:pt x="1254556" y="7945"/>
                </a:lnTo>
                <a:close/>
              </a:path>
              <a:path w="2289810" h="114935">
                <a:moveTo>
                  <a:pt x="1282853" y="5916"/>
                </a:moveTo>
                <a:lnTo>
                  <a:pt x="1276753" y="48346"/>
                </a:lnTo>
                <a:lnTo>
                  <a:pt x="1387567" y="48346"/>
                </a:lnTo>
                <a:lnTo>
                  <a:pt x="1387227" y="46318"/>
                </a:lnTo>
                <a:lnTo>
                  <a:pt x="1347240" y="46318"/>
                </a:lnTo>
                <a:lnTo>
                  <a:pt x="1346934" y="44289"/>
                </a:lnTo>
                <a:lnTo>
                  <a:pt x="1286750" y="44289"/>
                </a:lnTo>
                <a:lnTo>
                  <a:pt x="1282853" y="5916"/>
                </a:lnTo>
                <a:close/>
              </a:path>
              <a:path w="2289810" h="114935">
                <a:moveTo>
                  <a:pt x="1397564" y="7945"/>
                </a:moveTo>
                <a:lnTo>
                  <a:pt x="1387567" y="48346"/>
                </a:lnTo>
                <a:lnTo>
                  <a:pt x="1403107" y="48346"/>
                </a:lnTo>
                <a:lnTo>
                  <a:pt x="1397564" y="7945"/>
                </a:lnTo>
                <a:close/>
              </a:path>
              <a:path w="2289810" h="114935">
                <a:moveTo>
                  <a:pt x="18130" y="14030"/>
                </a:moveTo>
                <a:lnTo>
                  <a:pt x="10064" y="46318"/>
                </a:lnTo>
                <a:lnTo>
                  <a:pt x="22145" y="46318"/>
                </a:lnTo>
                <a:lnTo>
                  <a:pt x="18130" y="14030"/>
                </a:lnTo>
                <a:close/>
              </a:path>
              <a:path w="2289810" h="114935">
                <a:moveTo>
                  <a:pt x="32227" y="14030"/>
                </a:moveTo>
                <a:lnTo>
                  <a:pt x="22145" y="46318"/>
                </a:lnTo>
                <a:lnTo>
                  <a:pt x="36243" y="46318"/>
                </a:lnTo>
                <a:lnTo>
                  <a:pt x="32227" y="14030"/>
                </a:lnTo>
                <a:close/>
              </a:path>
              <a:path w="2289810" h="114935">
                <a:moveTo>
                  <a:pt x="42292" y="14030"/>
                </a:moveTo>
                <a:lnTo>
                  <a:pt x="36243" y="46318"/>
                </a:lnTo>
                <a:lnTo>
                  <a:pt x="50340" y="46318"/>
                </a:lnTo>
                <a:lnTo>
                  <a:pt x="42292" y="14030"/>
                </a:lnTo>
                <a:close/>
              </a:path>
              <a:path w="2289810" h="114935">
                <a:moveTo>
                  <a:pt x="58406" y="12002"/>
                </a:moveTo>
                <a:lnTo>
                  <a:pt x="50340" y="46318"/>
                </a:lnTo>
                <a:lnTo>
                  <a:pt x="62421" y="46318"/>
                </a:lnTo>
                <a:lnTo>
                  <a:pt x="58406" y="12002"/>
                </a:lnTo>
                <a:close/>
              </a:path>
              <a:path w="2289810" h="114935">
                <a:moveTo>
                  <a:pt x="72503" y="12002"/>
                </a:moveTo>
                <a:lnTo>
                  <a:pt x="62421" y="46318"/>
                </a:lnTo>
                <a:lnTo>
                  <a:pt x="247688" y="46318"/>
                </a:lnTo>
                <a:lnTo>
                  <a:pt x="247212" y="44289"/>
                </a:lnTo>
                <a:lnTo>
                  <a:pt x="80552" y="44289"/>
                </a:lnTo>
                <a:lnTo>
                  <a:pt x="72503" y="12002"/>
                </a:lnTo>
                <a:close/>
              </a:path>
              <a:path w="2289810" h="114935">
                <a:moveTo>
                  <a:pt x="257770" y="7945"/>
                </a:moveTo>
                <a:lnTo>
                  <a:pt x="247688" y="46318"/>
                </a:lnTo>
                <a:lnTo>
                  <a:pt x="277899" y="46318"/>
                </a:lnTo>
                <a:lnTo>
                  <a:pt x="277580" y="44289"/>
                </a:lnTo>
                <a:lnTo>
                  <a:pt x="263802" y="44289"/>
                </a:lnTo>
                <a:lnTo>
                  <a:pt x="257770" y="7945"/>
                </a:lnTo>
                <a:close/>
              </a:path>
              <a:path w="2289810" h="114935">
                <a:moveTo>
                  <a:pt x="285965" y="12002"/>
                </a:moveTo>
                <a:lnTo>
                  <a:pt x="277899" y="46318"/>
                </a:lnTo>
                <a:lnTo>
                  <a:pt x="306094" y="46318"/>
                </a:lnTo>
                <a:lnTo>
                  <a:pt x="305669" y="44289"/>
                </a:lnTo>
                <a:lnTo>
                  <a:pt x="291997" y="44289"/>
                </a:lnTo>
                <a:lnTo>
                  <a:pt x="285965" y="12002"/>
                </a:lnTo>
                <a:close/>
              </a:path>
              <a:path w="2289810" h="114935">
                <a:moveTo>
                  <a:pt x="314143" y="7945"/>
                </a:moveTo>
                <a:lnTo>
                  <a:pt x="306094" y="46318"/>
                </a:lnTo>
                <a:lnTo>
                  <a:pt x="318175" y="46318"/>
                </a:lnTo>
                <a:lnTo>
                  <a:pt x="314143" y="7945"/>
                </a:lnTo>
                <a:close/>
              </a:path>
              <a:path w="2289810" h="114935">
                <a:moveTo>
                  <a:pt x="332273" y="7945"/>
                </a:moveTo>
                <a:lnTo>
                  <a:pt x="318175" y="46318"/>
                </a:lnTo>
                <a:lnTo>
                  <a:pt x="352419" y="46318"/>
                </a:lnTo>
                <a:lnTo>
                  <a:pt x="351943" y="44289"/>
                </a:lnTo>
                <a:lnTo>
                  <a:pt x="334289" y="44289"/>
                </a:lnTo>
                <a:lnTo>
                  <a:pt x="332273" y="7945"/>
                </a:lnTo>
                <a:close/>
              </a:path>
              <a:path w="2289810" h="114935">
                <a:moveTo>
                  <a:pt x="360468" y="12002"/>
                </a:moveTo>
                <a:lnTo>
                  <a:pt x="352419" y="46318"/>
                </a:lnTo>
                <a:lnTo>
                  <a:pt x="366500" y="46318"/>
                </a:lnTo>
                <a:lnTo>
                  <a:pt x="360468" y="12002"/>
                </a:lnTo>
                <a:close/>
              </a:path>
              <a:path w="2289810" h="114935">
                <a:moveTo>
                  <a:pt x="374565" y="12002"/>
                </a:moveTo>
                <a:lnTo>
                  <a:pt x="366500" y="46318"/>
                </a:lnTo>
                <a:lnTo>
                  <a:pt x="380597" y="46318"/>
                </a:lnTo>
                <a:lnTo>
                  <a:pt x="374565" y="12002"/>
                </a:lnTo>
                <a:close/>
              </a:path>
              <a:path w="2289810" h="114935">
                <a:moveTo>
                  <a:pt x="392695" y="12002"/>
                </a:moveTo>
                <a:lnTo>
                  <a:pt x="380597" y="46318"/>
                </a:lnTo>
                <a:lnTo>
                  <a:pt x="473231" y="46318"/>
                </a:lnTo>
                <a:lnTo>
                  <a:pt x="472805" y="44289"/>
                </a:lnTo>
                <a:lnTo>
                  <a:pt x="396711" y="44289"/>
                </a:lnTo>
                <a:lnTo>
                  <a:pt x="392695" y="12002"/>
                </a:lnTo>
                <a:close/>
              </a:path>
              <a:path w="2289810" h="114935">
                <a:moveTo>
                  <a:pt x="481296" y="12002"/>
                </a:moveTo>
                <a:lnTo>
                  <a:pt x="473231" y="46318"/>
                </a:lnTo>
                <a:lnTo>
                  <a:pt x="577962" y="46318"/>
                </a:lnTo>
                <a:lnTo>
                  <a:pt x="577749" y="44289"/>
                </a:lnTo>
                <a:lnTo>
                  <a:pt x="489344" y="44289"/>
                </a:lnTo>
                <a:lnTo>
                  <a:pt x="481296" y="12002"/>
                </a:lnTo>
                <a:close/>
              </a:path>
              <a:path w="2289810" h="114935">
                <a:moveTo>
                  <a:pt x="590043" y="7945"/>
                </a:moveTo>
                <a:lnTo>
                  <a:pt x="577962" y="46318"/>
                </a:lnTo>
                <a:lnTo>
                  <a:pt x="592059" y="46318"/>
                </a:lnTo>
                <a:lnTo>
                  <a:pt x="590043" y="7945"/>
                </a:lnTo>
                <a:close/>
              </a:path>
              <a:path w="2289810" h="114935">
                <a:moveTo>
                  <a:pt x="600108" y="7945"/>
                </a:moveTo>
                <a:lnTo>
                  <a:pt x="592059" y="46318"/>
                </a:lnTo>
                <a:lnTo>
                  <a:pt x="637983" y="46318"/>
                </a:lnTo>
                <a:lnTo>
                  <a:pt x="637598" y="44289"/>
                </a:lnTo>
                <a:lnTo>
                  <a:pt x="606140" y="44289"/>
                </a:lnTo>
                <a:lnTo>
                  <a:pt x="600108" y="7945"/>
                </a:lnTo>
                <a:close/>
              </a:path>
              <a:path w="2289810" h="114935">
                <a:moveTo>
                  <a:pt x="1355204" y="5916"/>
                </a:moveTo>
                <a:lnTo>
                  <a:pt x="1347240" y="46318"/>
                </a:lnTo>
                <a:lnTo>
                  <a:pt x="1377401" y="46318"/>
                </a:lnTo>
                <a:lnTo>
                  <a:pt x="1376144" y="42261"/>
                </a:lnTo>
                <a:lnTo>
                  <a:pt x="1363337" y="42261"/>
                </a:lnTo>
                <a:lnTo>
                  <a:pt x="1355204" y="5916"/>
                </a:lnTo>
                <a:close/>
              </a:path>
              <a:path w="2289810" h="114935">
                <a:moveTo>
                  <a:pt x="1381467" y="12002"/>
                </a:moveTo>
                <a:lnTo>
                  <a:pt x="1377401" y="46318"/>
                </a:lnTo>
                <a:lnTo>
                  <a:pt x="1387227" y="46318"/>
                </a:lnTo>
                <a:lnTo>
                  <a:pt x="1381467" y="12002"/>
                </a:lnTo>
                <a:close/>
              </a:path>
              <a:path w="2289810" h="114935">
                <a:moveTo>
                  <a:pt x="2102438" y="12002"/>
                </a:moveTo>
                <a:lnTo>
                  <a:pt x="2098371" y="46318"/>
                </a:lnTo>
                <a:lnTo>
                  <a:pt x="2110401" y="46318"/>
                </a:lnTo>
                <a:lnTo>
                  <a:pt x="2102438" y="12002"/>
                </a:lnTo>
                <a:close/>
              </a:path>
              <a:path w="2289810" h="114935">
                <a:moveTo>
                  <a:pt x="2122601" y="12002"/>
                </a:moveTo>
                <a:lnTo>
                  <a:pt x="2110401" y="46318"/>
                </a:lnTo>
                <a:lnTo>
                  <a:pt x="2288025" y="46318"/>
                </a:lnTo>
                <a:lnTo>
                  <a:pt x="2288123" y="44289"/>
                </a:lnTo>
                <a:lnTo>
                  <a:pt x="2128532" y="44289"/>
                </a:lnTo>
                <a:lnTo>
                  <a:pt x="2122601" y="12002"/>
                </a:lnTo>
                <a:close/>
              </a:path>
              <a:path w="2289810" h="114935">
                <a:moveTo>
                  <a:pt x="90616" y="12002"/>
                </a:moveTo>
                <a:lnTo>
                  <a:pt x="80552" y="44289"/>
                </a:lnTo>
                <a:lnTo>
                  <a:pt x="98682" y="44289"/>
                </a:lnTo>
                <a:lnTo>
                  <a:pt x="90616" y="12002"/>
                </a:lnTo>
                <a:close/>
              </a:path>
              <a:path w="2289810" h="114935">
                <a:moveTo>
                  <a:pt x="108747" y="7945"/>
                </a:moveTo>
                <a:lnTo>
                  <a:pt x="98682" y="44289"/>
                </a:lnTo>
                <a:lnTo>
                  <a:pt x="114779" y="44289"/>
                </a:lnTo>
                <a:lnTo>
                  <a:pt x="108747" y="7945"/>
                </a:lnTo>
                <a:close/>
              </a:path>
              <a:path w="2289810" h="114935">
                <a:moveTo>
                  <a:pt x="124860" y="12002"/>
                </a:moveTo>
                <a:lnTo>
                  <a:pt x="114779" y="44289"/>
                </a:lnTo>
                <a:lnTo>
                  <a:pt x="126877" y="44289"/>
                </a:lnTo>
                <a:lnTo>
                  <a:pt x="124860" y="12002"/>
                </a:lnTo>
                <a:close/>
              </a:path>
              <a:path w="2289810" h="114935">
                <a:moveTo>
                  <a:pt x="134925" y="7945"/>
                </a:moveTo>
                <a:lnTo>
                  <a:pt x="126877" y="44289"/>
                </a:lnTo>
                <a:lnTo>
                  <a:pt x="140957" y="44289"/>
                </a:lnTo>
                <a:lnTo>
                  <a:pt x="134925" y="7945"/>
                </a:lnTo>
                <a:close/>
              </a:path>
              <a:path w="2289810" h="114935">
                <a:moveTo>
                  <a:pt x="149023" y="7945"/>
                </a:moveTo>
                <a:lnTo>
                  <a:pt x="140957" y="44289"/>
                </a:lnTo>
                <a:lnTo>
                  <a:pt x="157071" y="44289"/>
                </a:lnTo>
                <a:lnTo>
                  <a:pt x="149023" y="7945"/>
                </a:lnTo>
                <a:close/>
              </a:path>
              <a:path w="2289810" h="114935">
                <a:moveTo>
                  <a:pt x="167136" y="7945"/>
                </a:moveTo>
                <a:lnTo>
                  <a:pt x="157071" y="44289"/>
                </a:lnTo>
                <a:lnTo>
                  <a:pt x="171169" y="44289"/>
                </a:lnTo>
                <a:lnTo>
                  <a:pt x="167136" y="7945"/>
                </a:lnTo>
                <a:close/>
              </a:path>
              <a:path w="2289810" h="114935">
                <a:moveTo>
                  <a:pt x="181233" y="7945"/>
                </a:moveTo>
                <a:lnTo>
                  <a:pt x="171169" y="44289"/>
                </a:lnTo>
                <a:lnTo>
                  <a:pt x="187282" y="44289"/>
                </a:lnTo>
                <a:lnTo>
                  <a:pt x="181233" y="7945"/>
                </a:lnTo>
                <a:close/>
              </a:path>
              <a:path w="2289810" h="114935">
                <a:moveTo>
                  <a:pt x="197347" y="12002"/>
                </a:moveTo>
                <a:lnTo>
                  <a:pt x="187282" y="44289"/>
                </a:lnTo>
                <a:lnTo>
                  <a:pt x="205413" y="44289"/>
                </a:lnTo>
                <a:lnTo>
                  <a:pt x="197347" y="12002"/>
                </a:lnTo>
                <a:close/>
              </a:path>
              <a:path w="2289810" h="114935">
                <a:moveTo>
                  <a:pt x="213461" y="12002"/>
                </a:moveTo>
                <a:lnTo>
                  <a:pt x="205413" y="44289"/>
                </a:lnTo>
                <a:lnTo>
                  <a:pt x="219510" y="44289"/>
                </a:lnTo>
                <a:lnTo>
                  <a:pt x="213461" y="12002"/>
                </a:lnTo>
                <a:close/>
              </a:path>
              <a:path w="2289810" h="114935">
                <a:moveTo>
                  <a:pt x="227558" y="12002"/>
                </a:moveTo>
                <a:lnTo>
                  <a:pt x="219510" y="44289"/>
                </a:lnTo>
                <a:lnTo>
                  <a:pt x="233591" y="44289"/>
                </a:lnTo>
                <a:lnTo>
                  <a:pt x="227558" y="12002"/>
                </a:lnTo>
                <a:close/>
              </a:path>
              <a:path w="2289810" h="114935">
                <a:moveTo>
                  <a:pt x="239640" y="12002"/>
                </a:moveTo>
                <a:lnTo>
                  <a:pt x="233591" y="44289"/>
                </a:lnTo>
                <a:lnTo>
                  <a:pt x="247212" y="44289"/>
                </a:lnTo>
                <a:lnTo>
                  <a:pt x="239640" y="12002"/>
                </a:lnTo>
                <a:close/>
              </a:path>
              <a:path w="2289810" h="114935">
                <a:moveTo>
                  <a:pt x="271867" y="7945"/>
                </a:moveTo>
                <a:lnTo>
                  <a:pt x="263802" y="44289"/>
                </a:lnTo>
                <a:lnTo>
                  <a:pt x="277580" y="44289"/>
                </a:lnTo>
                <a:lnTo>
                  <a:pt x="271867" y="7945"/>
                </a:lnTo>
                <a:close/>
              </a:path>
              <a:path w="2289810" h="114935">
                <a:moveTo>
                  <a:pt x="298046" y="7945"/>
                </a:moveTo>
                <a:lnTo>
                  <a:pt x="291997" y="44289"/>
                </a:lnTo>
                <a:lnTo>
                  <a:pt x="305669" y="44289"/>
                </a:lnTo>
                <a:lnTo>
                  <a:pt x="298046" y="7945"/>
                </a:lnTo>
                <a:close/>
              </a:path>
              <a:path w="2289810" h="114935">
                <a:moveTo>
                  <a:pt x="344354" y="12002"/>
                </a:moveTo>
                <a:lnTo>
                  <a:pt x="334289" y="44289"/>
                </a:lnTo>
                <a:lnTo>
                  <a:pt x="351943" y="44289"/>
                </a:lnTo>
                <a:lnTo>
                  <a:pt x="344354" y="12002"/>
                </a:lnTo>
                <a:close/>
              </a:path>
              <a:path w="2289810" h="114935">
                <a:moveTo>
                  <a:pt x="406776" y="12002"/>
                </a:moveTo>
                <a:lnTo>
                  <a:pt x="396711" y="44289"/>
                </a:lnTo>
                <a:lnTo>
                  <a:pt x="412825" y="44289"/>
                </a:lnTo>
                <a:lnTo>
                  <a:pt x="406776" y="12002"/>
                </a:lnTo>
                <a:close/>
              </a:path>
              <a:path w="2289810" h="114935">
                <a:moveTo>
                  <a:pt x="424906" y="12002"/>
                </a:moveTo>
                <a:lnTo>
                  <a:pt x="412825" y="44289"/>
                </a:lnTo>
                <a:lnTo>
                  <a:pt x="426922" y="44289"/>
                </a:lnTo>
                <a:lnTo>
                  <a:pt x="424906" y="12002"/>
                </a:lnTo>
                <a:close/>
              </a:path>
              <a:path w="2289810" h="114935">
                <a:moveTo>
                  <a:pt x="441020" y="7945"/>
                </a:moveTo>
                <a:lnTo>
                  <a:pt x="426922" y="44289"/>
                </a:lnTo>
                <a:lnTo>
                  <a:pt x="443036" y="44289"/>
                </a:lnTo>
                <a:lnTo>
                  <a:pt x="441020" y="7945"/>
                </a:lnTo>
                <a:close/>
              </a:path>
              <a:path w="2289810" h="114935">
                <a:moveTo>
                  <a:pt x="453101" y="12002"/>
                </a:moveTo>
                <a:lnTo>
                  <a:pt x="443036" y="44289"/>
                </a:lnTo>
                <a:lnTo>
                  <a:pt x="459150" y="44289"/>
                </a:lnTo>
                <a:lnTo>
                  <a:pt x="453101" y="12002"/>
                </a:lnTo>
                <a:close/>
              </a:path>
              <a:path w="2289810" h="114935">
                <a:moveTo>
                  <a:pt x="465182" y="7945"/>
                </a:moveTo>
                <a:lnTo>
                  <a:pt x="459150" y="44289"/>
                </a:lnTo>
                <a:lnTo>
                  <a:pt x="472805" y="44289"/>
                </a:lnTo>
                <a:lnTo>
                  <a:pt x="465182" y="7945"/>
                </a:lnTo>
                <a:close/>
              </a:path>
              <a:path w="2289810" h="114935">
                <a:moveTo>
                  <a:pt x="495394" y="14030"/>
                </a:moveTo>
                <a:lnTo>
                  <a:pt x="489344" y="44289"/>
                </a:lnTo>
                <a:lnTo>
                  <a:pt x="503442" y="44289"/>
                </a:lnTo>
                <a:lnTo>
                  <a:pt x="495394" y="14030"/>
                </a:lnTo>
                <a:close/>
              </a:path>
              <a:path w="2289810" h="114935">
                <a:moveTo>
                  <a:pt x="511507" y="7945"/>
                </a:moveTo>
                <a:lnTo>
                  <a:pt x="503442" y="44289"/>
                </a:lnTo>
                <a:lnTo>
                  <a:pt x="519556" y="44289"/>
                </a:lnTo>
                <a:lnTo>
                  <a:pt x="511507" y="7945"/>
                </a:lnTo>
                <a:close/>
              </a:path>
              <a:path w="2289810" h="114935">
                <a:moveTo>
                  <a:pt x="527604" y="12002"/>
                </a:moveTo>
                <a:lnTo>
                  <a:pt x="519556" y="44289"/>
                </a:lnTo>
                <a:lnTo>
                  <a:pt x="533653" y="44289"/>
                </a:lnTo>
                <a:lnTo>
                  <a:pt x="527604" y="12002"/>
                </a:lnTo>
                <a:close/>
              </a:path>
              <a:path w="2289810" h="114935">
                <a:moveTo>
                  <a:pt x="541702" y="12002"/>
                </a:moveTo>
                <a:lnTo>
                  <a:pt x="533653" y="44289"/>
                </a:lnTo>
                <a:lnTo>
                  <a:pt x="549767" y="44289"/>
                </a:lnTo>
                <a:lnTo>
                  <a:pt x="541702" y="12002"/>
                </a:lnTo>
                <a:close/>
              </a:path>
              <a:path w="2289810" h="114935">
                <a:moveTo>
                  <a:pt x="559832" y="5916"/>
                </a:moveTo>
                <a:lnTo>
                  <a:pt x="549767" y="44289"/>
                </a:lnTo>
                <a:lnTo>
                  <a:pt x="561848" y="44289"/>
                </a:lnTo>
                <a:lnTo>
                  <a:pt x="559832" y="5916"/>
                </a:lnTo>
                <a:close/>
              </a:path>
              <a:path w="2289810" h="114935">
                <a:moveTo>
                  <a:pt x="573929" y="7945"/>
                </a:moveTo>
                <a:lnTo>
                  <a:pt x="561848" y="44289"/>
                </a:lnTo>
                <a:lnTo>
                  <a:pt x="577749" y="44289"/>
                </a:lnTo>
                <a:lnTo>
                  <a:pt x="573929" y="7945"/>
                </a:lnTo>
                <a:close/>
              </a:path>
              <a:path w="2289810" h="114935">
                <a:moveTo>
                  <a:pt x="612189" y="7945"/>
                </a:moveTo>
                <a:lnTo>
                  <a:pt x="606140" y="44289"/>
                </a:lnTo>
                <a:lnTo>
                  <a:pt x="620237" y="44289"/>
                </a:lnTo>
                <a:lnTo>
                  <a:pt x="612189" y="7945"/>
                </a:lnTo>
                <a:close/>
              </a:path>
              <a:path w="2289810" h="114935">
                <a:moveTo>
                  <a:pt x="630319" y="5916"/>
                </a:moveTo>
                <a:lnTo>
                  <a:pt x="620237" y="44289"/>
                </a:lnTo>
                <a:lnTo>
                  <a:pt x="637598" y="44289"/>
                </a:lnTo>
                <a:lnTo>
                  <a:pt x="630319" y="5916"/>
                </a:lnTo>
                <a:close/>
              </a:path>
              <a:path w="2289810" h="114935">
                <a:moveTo>
                  <a:pt x="1298949" y="7945"/>
                </a:moveTo>
                <a:lnTo>
                  <a:pt x="1286750" y="44289"/>
                </a:lnTo>
                <a:lnTo>
                  <a:pt x="1346934" y="44289"/>
                </a:lnTo>
                <a:lnTo>
                  <a:pt x="1342978" y="18087"/>
                </a:lnTo>
                <a:lnTo>
                  <a:pt x="1333177" y="18087"/>
                </a:lnTo>
                <a:lnTo>
                  <a:pt x="1298949" y="7945"/>
                </a:lnTo>
                <a:close/>
              </a:path>
              <a:path w="2289810" h="114935">
                <a:moveTo>
                  <a:pt x="1514309" y="14030"/>
                </a:moveTo>
                <a:lnTo>
                  <a:pt x="1474151" y="16059"/>
                </a:lnTo>
                <a:lnTo>
                  <a:pt x="1449921" y="44289"/>
                </a:lnTo>
                <a:lnTo>
                  <a:pt x="1631223" y="44289"/>
                </a:lnTo>
                <a:lnTo>
                  <a:pt x="1630793" y="42261"/>
                </a:lnTo>
                <a:lnTo>
                  <a:pt x="1562769" y="42261"/>
                </a:lnTo>
                <a:lnTo>
                  <a:pt x="1561807" y="38204"/>
                </a:lnTo>
                <a:lnTo>
                  <a:pt x="1520409" y="38204"/>
                </a:lnTo>
                <a:lnTo>
                  <a:pt x="1514309" y="14030"/>
                </a:lnTo>
                <a:close/>
              </a:path>
              <a:path w="2289810" h="114935">
                <a:moveTo>
                  <a:pt x="1641220" y="7945"/>
                </a:moveTo>
                <a:lnTo>
                  <a:pt x="1631223" y="44289"/>
                </a:lnTo>
                <a:lnTo>
                  <a:pt x="1647320" y="44289"/>
                </a:lnTo>
                <a:lnTo>
                  <a:pt x="1641220" y="7945"/>
                </a:lnTo>
                <a:close/>
              </a:path>
              <a:path w="2289810" h="114935">
                <a:moveTo>
                  <a:pt x="1657317" y="7945"/>
                </a:moveTo>
                <a:lnTo>
                  <a:pt x="1647320" y="44289"/>
                </a:lnTo>
                <a:lnTo>
                  <a:pt x="1661383" y="44289"/>
                </a:lnTo>
                <a:lnTo>
                  <a:pt x="1657317" y="7945"/>
                </a:lnTo>
                <a:close/>
              </a:path>
              <a:path w="2289810" h="114935">
                <a:moveTo>
                  <a:pt x="1669347" y="7945"/>
                </a:moveTo>
                <a:lnTo>
                  <a:pt x="1661383" y="44289"/>
                </a:lnTo>
                <a:lnTo>
                  <a:pt x="1679513" y="44289"/>
                </a:lnTo>
                <a:lnTo>
                  <a:pt x="1669347" y="7945"/>
                </a:lnTo>
                <a:close/>
              </a:path>
              <a:path w="2289810" h="114935">
                <a:moveTo>
                  <a:pt x="1685613" y="5916"/>
                </a:moveTo>
                <a:lnTo>
                  <a:pt x="1679513" y="44289"/>
                </a:lnTo>
                <a:lnTo>
                  <a:pt x="1691544" y="44289"/>
                </a:lnTo>
                <a:lnTo>
                  <a:pt x="1685613" y="5916"/>
                </a:lnTo>
                <a:close/>
              </a:path>
              <a:path w="2289810" h="114935">
                <a:moveTo>
                  <a:pt x="1699677" y="7945"/>
                </a:moveTo>
                <a:lnTo>
                  <a:pt x="1691544" y="44289"/>
                </a:lnTo>
                <a:lnTo>
                  <a:pt x="1705607" y="44289"/>
                </a:lnTo>
                <a:lnTo>
                  <a:pt x="1699677" y="7945"/>
                </a:lnTo>
                <a:close/>
              </a:path>
              <a:path w="2289810" h="114935">
                <a:moveTo>
                  <a:pt x="1715774" y="7945"/>
                </a:moveTo>
                <a:lnTo>
                  <a:pt x="1705607" y="44289"/>
                </a:lnTo>
                <a:lnTo>
                  <a:pt x="1721704" y="44289"/>
                </a:lnTo>
                <a:lnTo>
                  <a:pt x="1715774" y="7945"/>
                </a:lnTo>
                <a:close/>
              </a:path>
              <a:path w="2289810" h="114935">
                <a:moveTo>
                  <a:pt x="1729837" y="12002"/>
                </a:moveTo>
                <a:lnTo>
                  <a:pt x="1721704" y="44289"/>
                </a:lnTo>
                <a:lnTo>
                  <a:pt x="1737971" y="44289"/>
                </a:lnTo>
                <a:lnTo>
                  <a:pt x="1729837" y="12002"/>
                </a:lnTo>
                <a:close/>
              </a:path>
              <a:path w="2289810" h="114935">
                <a:moveTo>
                  <a:pt x="1747968" y="7945"/>
                </a:moveTo>
                <a:lnTo>
                  <a:pt x="1737971" y="44289"/>
                </a:lnTo>
                <a:lnTo>
                  <a:pt x="1754067" y="44289"/>
                </a:lnTo>
                <a:lnTo>
                  <a:pt x="1747968" y="7945"/>
                </a:lnTo>
                <a:close/>
              </a:path>
              <a:path w="2289810" h="114935">
                <a:moveTo>
                  <a:pt x="1759998" y="7945"/>
                </a:moveTo>
                <a:lnTo>
                  <a:pt x="1754067" y="44289"/>
                </a:lnTo>
                <a:lnTo>
                  <a:pt x="1768131" y="44289"/>
                </a:lnTo>
                <a:lnTo>
                  <a:pt x="1759998" y="7945"/>
                </a:lnTo>
                <a:close/>
              </a:path>
              <a:path w="2289810" h="114935">
                <a:moveTo>
                  <a:pt x="1778128" y="7945"/>
                </a:moveTo>
                <a:lnTo>
                  <a:pt x="1768131" y="44289"/>
                </a:lnTo>
                <a:lnTo>
                  <a:pt x="1784228" y="44289"/>
                </a:lnTo>
                <a:lnTo>
                  <a:pt x="1778128" y="7945"/>
                </a:lnTo>
                <a:close/>
              </a:path>
              <a:path w="2289810" h="114935">
                <a:moveTo>
                  <a:pt x="1796258" y="7945"/>
                </a:moveTo>
                <a:lnTo>
                  <a:pt x="1784228" y="44289"/>
                </a:lnTo>
                <a:lnTo>
                  <a:pt x="1816422" y="44289"/>
                </a:lnTo>
                <a:lnTo>
                  <a:pt x="1815968" y="42261"/>
                </a:lnTo>
                <a:lnTo>
                  <a:pt x="1798291" y="42261"/>
                </a:lnTo>
                <a:lnTo>
                  <a:pt x="1796258" y="7945"/>
                </a:lnTo>
                <a:close/>
              </a:path>
              <a:path w="2289810" h="114935">
                <a:moveTo>
                  <a:pt x="1824555" y="5916"/>
                </a:moveTo>
                <a:lnTo>
                  <a:pt x="1816422" y="44289"/>
                </a:lnTo>
                <a:lnTo>
                  <a:pt x="1832519" y="44289"/>
                </a:lnTo>
                <a:lnTo>
                  <a:pt x="1824555" y="5916"/>
                </a:lnTo>
                <a:close/>
              </a:path>
              <a:path w="2289810" h="114935">
                <a:moveTo>
                  <a:pt x="1842685" y="14030"/>
                </a:moveTo>
                <a:lnTo>
                  <a:pt x="1832519" y="44289"/>
                </a:lnTo>
                <a:lnTo>
                  <a:pt x="1862679" y="44289"/>
                </a:lnTo>
                <a:lnTo>
                  <a:pt x="1862434" y="42261"/>
                </a:lnTo>
                <a:lnTo>
                  <a:pt x="1846582" y="42261"/>
                </a:lnTo>
                <a:lnTo>
                  <a:pt x="1842685" y="14030"/>
                </a:lnTo>
                <a:close/>
              </a:path>
              <a:path w="2289810" h="114935">
                <a:moveTo>
                  <a:pt x="1874879" y="7945"/>
                </a:moveTo>
                <a:lnTo>
                  <a:pt x="1862679" y="44289"/>
                </a:lnTo>
                <a:lnTo>
                  <a:pt x="1878776" y="44289"/>
                </a:lnTo>
                <a:lnTo>
                  <a:pt x="1874879" y="7945"/>
                </a:lnTo>
                <a:close/>
              </a:path>
              <a:path w="2289810" h="114935">
                <a:moveTo>
                  <a:pt x="1890976" y="12002"/>
                </a:moveTo>
                <a:lnTo>
                  <a:pt x="1878776" y="44289"/>
                </a:lnTo>
                <a:lnTo>
                  <a:pt x="1911139" y="44289"/>
                </a:lnTo>
                <a:lnTo>
                  <a:pt x="1910685" y="42261"/>
                </a:lnTo>
                <a:lnTo>
                  <a:pt x="1893009" y="42261"/>
                </a:lnTo>
                <a:lnTo>
                  <a:pt x="1890976" y="12002"/>
                </a:lnTo>
                <a:close/>
              </a:path>
              <a:path w="2289810" h="114935">
                <a:moveTo>
                  <a:pt x="1917069" y="14030"/>
                </a:moveTo>
                <a:lnTo>
                  <a:pt x="1911139" y="44289"/>
                </a:lnTo>
                <a:lnTo>
                  <a:pt x="1937233" y="44289"/>
                </a:lnTo>
                <a:lnTo>
                  <a:pt x="1936977" y="42261"/>
                </a:lnTo>
                <a:lnTo>
                  <a:pt x="1925203" y="42261"/>
                </a:lnTo>
                <a:lnTo>
                  <a:pt x="1917069" y="14030"/>
                </a:lnTo>
                <a:close/>
              </a:path>
              <a:path w="2289810" h="114935">
                <a:moveTo>
                  <a:pt x="1947399" y="12002"/>
                </a:moveTo>
                <a:lnTo>
                  <a:pt x="1937233" y="44289"/>
                </a:lnTo>
                <a:lnTo>
                  <a:pt x="1953330" y="44289"/>
                </a:lnTo>
                <a:lnTo>
                  <a:pt x="1947399" y="12002"/>
                </a:lnTo>
                <a:close/>
              </a:path>
              <a:path w="2289810" h="114935">
                <a:moveTo>
                  <a:pt x="1961463" y="7945"/>
                </a:moveTo>
                <a:lnTo>
                  <a:pt x="1953330" y="44289"/>
                </a:lnTo>
                <a:lnTo>
                  <a:pt x="1969427" y="44289"/>
                </a:lnTo>
                <a:lnTo>
                  <a:pt x="1961463" y="7945"/>
                </a:lnTo>
                <a:close/>
              </a:path>
              <a:path w="2289810" h="114935">
                <a:moveTo>
                  <a:pt x="1975527" y="14030"/>
                </a:moveTo>
                <a:lnTo>
                  <a:pt x="1969427" y="44289"/>
                </a:lnTo>
                <a:lnTo>
                  <a:pt x="1981626" y="44289"/>
                </a:lnTo>
                <a:lnTo>
                  <a:pt x="1975527" y="14030"/>
                </a:lnTo>
                <a:close/>
              </a:path>
              <a:path w="2289810" h="114935">
                <a:moveTo>
                  <a:pt x="1985524" y="12002"/>
                </a:moveTo>
                <a:lnTo>
                  <a:pt x="1981626" y="44289"/>
                </a:lnTo>
                <a:lnTo>
                  <a:pt x="2009754" y="44289"/>
                </a:lnTo>
                <a:lnTo>
                  <a:pt x="2009243" y="42261"/>
                </a:lnTo>
                <a:lnTo>
                  <a:pt x="1993657" y="42261"/>
                </a:lnTo>
                <a:lnTo>
                  <a:pt x="1985524" y="12002"/>
                </a:lnTo>
                <a:close/>
              </a:path>
              <a:path w="2289810" h="114935">
                <a:moveTo>
                  <a:pt x="2015853" y="12002"/>
                </a:moveTo>
                <a:lnTo>
                  <a:pt x="2009754" y="44289"/>
                </a:lnTo>
                <a:lnTo>
                  <a:pt x="2023817" y="44289"/>
                </a:lnTo>
                <a:lnTo>
                  <a:pt x="2015853" y="12002"/>
                </a:lnTo>
                <a:close/>
              </a:path>
              <a:path w="2289810" h="114935">
                <a:moveTo>
                  <a:pt x="2031950" y="12002"/>
                </a:moveTo>
                <a:lnTo>
                  <a:pt x="2023817" y="44289"/>
                </a:lnTo>
                <a:lnTo>
                  <a:pt x="2052114" y="44289"/>
                </a:lnTo>
                <a:lnTo>
                  <a:pt x="2051731" y="42261"/>
                </a:lnTo>
                <a:lnTo>
                  <a:pt x="2035847" y="42261"/>
                </a:lnTo>
                <a:lnTo>
                  <a:pt x="2031950" y="12002"/>
                </a:lnTo>
                <a:close/>
              </a:path>
              <a:path w="2289810" h="114935">
                <a:moveTo>
                  <a:pt x="2060077" y="12002"/>
                </a:moveTo>
                <a:lnTo>
                  <a:pt x="2052114" y="44289"/>
                </a:lnTo>
                <a:lnTo>
                  <a:pt x="2080241" y="44289"/>
                </a:lnTo>
                <a:lnTo>
                  <a:pt x="2079858" y="42261"/>
                </a:lnTo>
                <a:lnTo>
                  <a:pt x="2068211" y="42261"/>
                </a:lnTo>
                <a:lnTo>
                  <a:pt x="2060077" y="12002"/>
                </a:lnTo>
                <a:close/>
              </a:path>
              <a:path w="2289810" h="114935">
                <a:moveTo>
                  <a:pt x="2090238" y="12002"/>
                </a:moveTo>
                <a:lnTo>
                  <a:pt x="2080241" y="44289"/>
                </a:lnTo>
                <a:lnTo>
                  <a:pt x="2097890" y="44289"/>
                </a:lnTo>
                <a:lnTo>
                  <a:pt x="2090238" y="12002"/>
                </a:lnTo>
                <a:close/>
              </a:path>
              <a:path w="2289810" h="114935">
                <a:moveTo>
                  <a:pt x="2136665" y="12002"/>
                </a:moveTo>
                <a:lnTo>
                  <a:pt x="2128532" y="44289"/>
                </a:lnTo>
                <a:lnTo>
                  <a:pt x="2142595" y="44289"/>
                </a:lnTo>
                <a:lnTo>
                  <a:pt x="2136665" y="12002"/>
                </a:lnTo>
                <a:close/>
              </a:path>
              <a:path w="2289810" h="114935">
                <a:moveTo>
                  <a:pt x="2150728" y="12002"/>
                </a:moveTo>
                <a:lnTo>
                  <a:pt x="2142595" y="44289"/>
                </a:lnTo>
                <a:lnTo>
                  <a:pt x="2156828" y="44289"/>
                </a:lnTo>
                <a:lnTo>
                  <a:pt x="2150728" y="12002"/>
                </a:lnTo>
                <a:close/>
              </a:path>
              <a:path w="2289810" h="114935">
                <a:moveTo>
                  <a:pt x="2168858" y="12002"/>
                </a:moveTo>
                <a:lnTo>
                  <a:pt x="2156828" y="44289"/>
                </a:lnTo>
                <a:lnTo>
                  <a:pt x="2189022" y="44289"/>
                </a:lnTo>
                <a:lnTo>
                  <a:pt x="2188681" y="42261"/>
                </a:lnTo>
                <a:lnTo>
                  <a:pt x="2172925" y="42261"/>
                </a:lnTo>
                <a:lnTo>
                  <a:pt x="2168858" y="12002"/>
                </a:lnTo>
                <a:close/>
              </a:path>
              <a:path w="2289810" h="114935">
                <a:moveTo>
                  <a:pt x="2196986" y="14030"/>
                </a:moveTo>
                <a:lnTo>
                  <a:pt x="2189022" y="44289"/>
                </a:lnTo>
                <a:lnTo>
                  <a:pt x="2217149" y="44289"/>
                </a:lnTo>
                <a:lnTo>
                  <a:pt x="2217021" y="42261"/>
                </a:lnTo>
                <a:lnTo>
                  <a:pt x="2203086" y="42261"/>
                </a:lnTo>
                <a:lnTo>
                  <a:pt x="2196986" y="14030"/>
                </a:lnTo>
                <a:close/>
              </a:path>
              <a:path w="2289810" h="114935">
                <a:moveTo>
                  <a:pt x="2227316" y="12002"/>
                </a:moveTo>
                <a:lnTo>
                  <a:pt x="2217149" y="44289"/>
                </a:lnTo>
                <a:lnTo>
                  <a:pt x="2231213" y="44289"/>
                </a:lnTo>
                <a:lnTo>
                  <a:pt x="2227316" y="12002"/>
                </a:lnTo>
                <a:close/>
              </a:path>
              <a:path w="2289810" h="114935">
                <a:moveTo>
                  <a:pt x="2241379" y="14030"/>
                </a:moveTo>
                <a:lnTo>
                  <a:pt x="2231213" y="44289"/>
                </a:lnTo>
                <a:lnTo>
                  <a:pt x="2249343" y="44289"/>
                </a:lnTo>
                <a:lnTo>
                  <a:pt x="2241379" y="14030"/>
                </a:lnTo>
                <a:close/>
              </a:path>
              <a:path w="2289810" h="114935">
                <a:moveTo>
                  <a:pt x="2259509" y="12002"/>
                </a:moveTo>
                <a:lnTo>
                  <a:pt x="2249343" y="44289"/>
                </a:lnTo>
                <a:lnTo>
                  <a:pt x="2288123" y="44289"/>
                </a:lnTo>
                <a:lnTo>
                  <a:pt x="2288220" y="42261"/>
                </a:lnTo>
                <a:lnTo>
                  <a:pt x="2265440" y="42261"/>
                </a:lnTo>
                <a:lnTo>
                  <a:pt x="2259509" y="12002"/>
                </a:lnTo>
                <a:close/>
              </a:path>
              <a:path w="2289810" h="114935">
                <a:moveTo>
                  <a:pt x="1367404" y="14030"/>
                </a:moveTo>
                <a:lnTo>
                  <a:pt x="1363337" y="42261"/>
                </a:lnTo>
                <a:lnTo>
                  <a:pt x="1376144" y="42261"/>
                </a:lnTo>
                <a:lnTo>
                  <a:pt x="1367404" y="14030"/>
                </a:lnTo>
                <a:close/>
              </a:path>
              <a:path w="2289810" h="114935">
                <a:moveTo>
                  <a:pt x="1445855" y="7945"/>
                </a:moveTo>
                <a:lnTo>
                  <a:pt x="1431791" y="42261"/>
                </a:lnTo>
                <a:lnTo>
                  <a:pt x="1449694" y="42261"/>
                </a:lnTo>
                <a:lnTo>
                  <a:pt x="1445855" y="7945"/>
                </a:lnTo>
                <a:close/>
              </a:path>
              <a:path w="2289810" h="114935">
                <a:moveTo>
                  <a:pt x="1572766" y="12002"/>
                </a:moveTo>
                <a:lnTo>
                  <a:pt x="1562769" y="42261"/>
                </a:lnTo>
                <a:lnTo>
                  <a:pt x="1580899" y="42261"/>
                </a:lnTo>
                <a:lnTo>
                  <a:pt x="1572766" y="12002"/>
                </a:lnTo>
                <a:close/>
              </a:path>
              <a:path w="2289810" h="114935">
                <a:moveTo>
                  <a:pt x="1588863" y="12002"/>
                </a:moveTo>
                <a:lnTo>
                  <a:pt x="1580899" y="42261"/>
                </a:lnTo>
                <a:lnTo>
                  <a:pt x="1598860" y="42261"/>
                </a:lnTo>
                <a:lnTo>
                  <a:pt x="1588863" y="12002"/>
                </a:lnTo>
                <a:close/>
              </a:path>
              <a:path w="2289810" h="114935">
                <a:moveTo>
                  <a:pt x="1606993" y="7945"/>
                </a:moveTo>
                <a:lnTo>
                  <a:pt x="1598860" y="42261"/>
                </a:lnTo>
                <a:lnTo>
                  <a:pt x="1611059" y="42261"/>
                </a:lnTo>
                <a:lnTo>
                  <a:pt x="1606993" y="7945"/>
                </a:lnTo>
                <a:close/>
              </a:path>
              <a:path w="2289810" h="114935">
                <a:moveTo>
                  <a:pt x="1623090" y="5916"/>
                </a:moveTo>
                <a:lnTo>
                  <a:pt x="1611059" y="42261"/>
                </a:lnTo>
                <a:lnTo>
                  <a:pt x="1630793" y="42261"/>
                </a:lnTo>
                <a:lnTo>
                  <a:pt x="1623090" y="5916"/>
                </a:lnTo>
                <a:close/>
              </a:path>
              <a:path w="2289810" h="114935">
                <a:moveTo>
                  <a:pt x="1808288" y="7945"/>
                </a:moveTo>
                <a:lnTo>
                  <a:pt x="1798291" y="42261"/>
                </a:lnTo>
                <a:lnTo>
                  <a:pt x="1815968" y="42261"/>
                </a:lnTo>
                <a:lnTo>
                  <a:pt x="1808288" y="7945"/>
                </a:lnTo>
                <a:close/>
              </a:path>
              <a:path w="2289810" h="114935">
                <a:moveTo>
                  <a:pt x="1858782" y="12002"/>
                </a:moveTo>
                <a:lnTo>
                  <a:pt x="1846582" y="42261"/>
                </a:lnTo>
                <a:lnTo>
                  <a:pt x="1862434" y="42261"/>
                </a:lnTo>
                <a:lnTo>
                  <a:pt x="1858782" y="12002"/>
                </a:lnTo>
                <a:close/>
              </a:path>
              <a:path w="2289810" h="114935">
                <a:moveTo>
                  <a:pt x="1903006" y="7945"/>
                </a:moveTo>
                <a:lnTo>
                  <a:pt x="1893009" y="42261"/>
                </a:lnTo>
                <a:lnTo>
                  <a:pt x="1910685" y="42261"/>
                </a:lnTo>
                <a:lnTo>
                  <a:pt x="1903006" y="7945"/>
                </a:lnTo>
                <a:close/>
              </a:path>
              <a:path w="2289810" h="114935">
                <a:moveTo>
                  <a:pt x="1933166" y="12002"/>
                </a:moveTo>
                <a:lnTo>
                  <a:pt x="1925203" y="42261"/>
                </a:lnTo>
                <a:lnTo>
                  <a:pt x="1936977" y="42261"/>
                </a:lnTo>
                <a:lnTo>
                  <a:pt x="1933166" y="12002"/>
                </a:lnTo>
                <a:close/>
              </a:path>
              <a:path w="2289810" h="114935">
                <a:moveTo>
                  <a:pt x="2001620" y="12002"/>
                </a:moveTo>
                <a:lnTo>
                  <a:pt x="1993657" y="42261"/>
                </a:lnTo>
                <a:lnTo>
                  <a:pt x="2009243" y="42261"/>
                </a:lnTo>
                <a:lnTo>
                  <a:pt x="2001620" y="12002"/>
                </a:lnTo>
                <a:close/>
              </a:path>
              <a:path w="2289810" h="114935">
                <a:moveTo>
                  <a:pt x="2046014" y="12002"/>
                </a:moveTo>
                <a:lnTo>
                  <a:pt x="2035847" y="42261"/>
                </a:lnTo>
                <a:lnTo>
                  <a:pt x="2051731" y="42261"/>
                </a:lnTo>
                <a:lnTo>
                  <a:pt x="2046014" y="12002"/>
                </a:lnTo>
                <a:close/>
              </a:path>
              <a:path w="2289810" h="114935">
                <a:moveTo>
                  <a:pt x="2074141" y="12002"/>
                </a:moveTo>
                <a:lnTo>
                  <a:pt x="2068211" y="42261"/>
                </a:lnTo>
                <a:lnTo>
                  <a:pt x="2079858" y="42261"/>
                </a:lnTo>
                <a:lnTo>
                  <a:pt x="2074141" y="12002"/>
                </a:lnTo>
                <a:close/>
              </a:path>
              <a:path w="2289810" h="114935">
                <a:moveTo>
                  <a:pt x="2182922" y="7945"/>
                </a:moveTo>
                <a:lnTo>
                  <a:pt x="2172925" y="42261"/>
                </a:lnTo>
                <a:lnTo>
                  <a:pt x="2188681" y="42261"/>
                </a:lnTo>
                <a:lnTo>
                  <a:pt x="2182922" y="7945"/>
                </a:lnTo>
                <a:close/>
              </a:path>
              <a:path w="2289810" h="114935">
                <a:moveTo>
                  <a:pt x="2215116" y="12002"/>
                </a:moveTo>
                <a:lnTo>
                  <a:pt x="2203086" y="42261"/>
                </a:lnTo>
                <a:lnTo>
                  <a:pt x="2217021" y="42261"/>
                </a:lnTo>
                <a:lnTo>
                  <a:pt x="2215116" y="12002"/>
                </a:lnTo>
                <a:close/>
              </a:path>
              <a:path w="2289810" h="114935">
                <a:moveTo>
                  <a:pt x="2271540" y="12002"/>
                </a:moveTo>
                <a:lnTo>
                  <a:pt x="2265440" y="42261"/>
                </a:lnTo>
                <a:lnTo>
                  <a:pt x="2277639" y="42261"/>
                </a:lnTo>
                <a:lnTo>
                  <a:pt x="2271540" y="12002"/>
                </a:lnTo>
                <a:close/>
              </a:path>
              <a:path w="2289810" h="114935">
                <a:moveTo>
                  <a:pt x="2289670" y="12002"/>
                </a:moveTo>
                <a:lnTo>
                  <a:pt x="2277639" y="42261"/>
                </a:lnTo>
                <a:lnTo>
                  <a:pt x="2288220" y="42261"/>
                </a:lnTo>
                <a:lnTo>
                  <a:pt x="2289670" y="12002"/>
                </a:lnTo>
                <a:close/>
              </a:path>
              <a:path w="2289810" h="114935">
                <a:moveTo>
                  <a:pt x="1530406" y="7945"/>
                </a:moveTo>
                <a:lnTo>
                  <a:pt x="1520409" y="38204"/>
                </a:lnTo>
                <a:lnTo>
                  <a:pt x="1534472" y="38204"/>
                </a:lnTo>
                <a:lnTo>
                  <a:pt x="1530406" y="7945"/>
                </a:lnTo>
                <a:close/>
              </a:path>
              <a:path w="2289810" h="114935">
                <a:moveTo>
                  <a:pt x="1542605" y="7945"/>
                </a:moveTo>
                <a:lnTo>
                  <a:pt x="1534472" y="38204"/>
                </a:lnTo>
                <a:lnTo>
                  <a:pt x="1550569" y="38204"/>
                </a:lnTo>
                <a:lnTo>
                  <a:pt x="1542605" y="7945"/>
                </a:lnTo>
                <a:close/>
              </a:path>
              <a:path w="2289810" h="114935">
                <a:moveTo>
                  <a:pt x="1554636" y="7945"/>
                </a:moveTo>
                <a:lnTo>
                  <a:pt x="1550569" y="38204"/>
                </a:lnTo>
                <a:lnTo>
                  <a:pt x="1561807" y="38204"/>
                </a:lnTo>
                <a:lnTo>
                  <a:pt x="1554636" y="7945"/>
                </a:lnTo>
                <a:close/>
              </a:path>
              <a:path w="2289810" h="114935">
                <a:moveTo>
                  <a:pt x="1341140" y="5916"/>
                </a:moveTo>
                <a:lnTo>
                  <a:pt x="1333177" y="18087"/>
                </a:lnTo>
                <a:lnTo>
                  <a:pt x="1342978" y="18087"/>
                </a:lnTo>
                <a:lnTo>
                  <a:pt x="1341140" y="5916"/>
                </a:lnTo>
                <a:close/>
              </a:path>
            </a:pathLst>
          </a:custGeom>
          <a:solidFill>
            <a:srgbClr val="E6B3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0032" y="4960647"/>
            <a:ext cx="3702046" cy="1723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30129" y="4960646"/>
            <a:ext cx="1184550" cy="1465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8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1135774"/>
            <a:ext cx="9357826" cy="5027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800" b="1" dirty="0">
                <a:solidFill>
                  <a:srgbClr val="800000"/>
                </a:solidFill>
                <a:latin typeface="Arial"/>
                <a:cs typeface="Arial"/>
              </a:rPr>
              <a:t>Si possono ridurre i </a:t>
            </a:r>
            <a:r>
              <a:rPr sz="2800" b="1" i="1" dirty="0">
                <a:solidFill>
                  <a:srgbClr val="800000"/>
                </a:solidFill>
                <a:latin typeface="Arial"/>
                <a:cs typeface="Arial"/>
              </a:rPr>
              <a:t>fattori critici</a:t>
            </a:r>
            <a:r>
              <a:rPr sz="2800" b="1" i="1" spc="-18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00000"/>
                </a:solidFill>
                <a:latin typeface="Arial"/>
                <a:cs typeface="Arial"/>
              </a:rPr>
              <a:t>progettando</a:t>
            </a:r>
            <a:endParaRPr sz="2800" dirty="0">
              <a:latin typeface="Arial"/>
              <a:cs typeface="Arial"/>
            </a:endParaRPr>
          </a:p>
          <a:p>
            <a:pPr marL="14488"/>
            <a:r>
              <a:rPr sz="2800" b="1" dirty="0">
                <a:solidFill>
                  <a:srgbClr val="800000"/>
                </a:solidFill>
                <a:latin typeface="Arial"/>
                <a:cs typeface="Arial"/>
              </a:rPr>
              <a:t>attentamente il </a:t>
            </a:r>
            <a:r>
              <a:rPr sz="2800" b="1" i="1" dirty="0">
                <a:solidFill>
                  <a:srgbClr val="800000"/>
                </a:solidFill>
                <a:latin typeface="Arial"/>
                <a:cs typeface="Arial"/>
              </a:rPr>
              <a:t>setting </a:t>
            </a:r>
            <a:r>
              <a:rPr sz="2800" b="1" dirty="0">
                <a:solidFill>
                  <a:srgbClr val="800000"/>
                </a:solidFill>
                <a:latin typeface="Arial"/>
                <a:cs typeface="Arial"/>
              </a:rPr>
              <a:t>mentale e</a:t>
            </a:r>
            <a:r>
              <a:rPr sz="2800" b="1" spc="-19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00000"/>
                </a:solidFill>
                <a:latin typeface="Arial"/>
                <a:cs typeface="Arial"/>
              </a:rPr>
              <a:t>organizzativo</a:t>
            </a:r>
            <a:r>
              <a:rPr sz="2800" b="1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403495" indent="-389007">
              <a:spcBef>
                <a:spcPts val="793"/>
              </a:spcBef>
              <a:buFont typeface="Arial"/>
              <a:buChar char="•"/>
              <a:tabLst>
                <a:tab pos="403495" algn="l"/>
                <a:tab pos="404220" algn="l"/>
              </a:tabLst>
            </a:pPr>
            <a:r>
              <a:rPr sz="2800" b="1" spc="-6" dirty="0">
                <a:solidFill>
                  <a:srgbClr val="003300"/>
                </a:solidFill>
                <a:latin typeface="Arial"/>
                <a:cs typeface="Arial"/>
              </a:rPr>
              <a:t>modalità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di costruzione del</a:t>
            </a:r>
            <a:r>
              <a:rPr sz="2800" b="1" spc="-11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gruppo</a:t>
            </a:r>
            <a:endParaRPr sz="2800" dirty="0">
              <a:latin typeface="Arial"/>
              <a:cs typeface="Arial"/>
            </a:endParaRPr>
          </a:p>
          <a:p>
            <a:pPr marL="403495" indent="-389007">
              <a:spcBef>
                <a:spcPts val="804"/>
              </a:spcBef>
              <a:buFont typeface="Arial"/>
              <a:buChar char="•"/>
              <a:tabLst>
                <a:tab pos="403495" algn="l"/>
                <a:tab pos="404220" algn="l"/>
              </a:tabLst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caratteristiche del</a:t>
            </a:r>
            <a:r>
              <a:rPr sz="2800" b="1" spc="-17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compito</a:t>
            </a:r>
            <a:endParaRPr sz="2800" dirty="0">
              <a:latin typeface="Arial"/>
              <a:cs typeface="Arial"/>
            </a:endParaRPr>
          </a:p>
          <a:p>
            <a:pPr marL="403495" indent="-389007">
              <a:spcBef>
                <a:spcPts val="793"/>
              </a:spcBef>
              <a:buFont typeface="Arial"/>
              <a:buChar char="•"/>
              <a:tabLst>
                <a:tab pos="403495" algn="l"/>
                <a:tab pos="404220" algn="l"/>
              </a:tabLst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attenta organizzazione del</a:t>
            </a:r>
            <a:r>
              <a:rPr sz="2800" b="1" spc="-15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percorso</a:t>
            </a:r>
            <a:endParaRPr sz="2800" dirty="0">
              <a:latin typeface="Arial"/>
              <a:cs typeface="Arial"/>
            </a:endParaRPr>
          </a:p>
          <a:p>
            <a:pPr marL="403495" indent="-389007">
              <a:spcBef>
                <a:spcPts val="793"/>
              </a:spcBef>
              <a:buFont typeface="Arial"/>
              <a:buChar char="•"/>
              <a:tabLst>
                <a:tab pos="403495" algn="l"/>
                <a:tab pos="404220" algn="l"/>
              </a:tabLst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uso dei ruoli per far </a:t>
            </a:r>
            <a:r>
              <a:rPr sz="2800" b="1" spc="-6" dirty="0">
                <a:solidFill>
                  <a:srgbClr val="003300"/>
                </a:solidFill>
                <a:latin typeface="Arial"/>
                <a:cs typeface="Arial"/>
              </a:rPr>
              <a:t>condividere</a:t>
            </a:r>
            <a:r>
              <a:rPr sz="2800" b="1" spc="-6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la</a:t>
            </a:r>
            <a:r>
              <a:rPr sz="2800" b="1" spc="-9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leadership</a:t>
            </a:r>
            <a:endParaRPr sz="2800" dirty="0">
              <a:latin typeface="Arial"/>
              <a:cs typeface="Arial"/>
            </a:endParaRPr>
          </a:p>
          <a:p>
            <a:pPr marL="403495" indent="-389007">
              <a:spcBef>
                <a:spcPts val="804"/>
              </a:spcBef>
              <a:buFont typeface="Arial"/>
              <a:buChar char="•"/>
              <a:tabLst>
                <a:tab pos="403495" algn="l"/>
                <a:tab pos="404220" algn="l"/>
              </a:tabLst>
            </a:pPr>
            <a:r>
              <a:rPr sz="2800" b="1" spc="-6" dirty="0">
                <a:solidFill>
                  <a:srgbClr val="003300"/>
                </a:solidFill>
                <a:latin typeface="Arial"/>
                <a:cs typeface="Arial"/>
              </a:rPr>
              <a:t>modalità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2800" b="1" spc="-108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valutazione</a:t>
            </a:r>
            <a:endParaRPr sz="2800" dirty="0">
              <a:latin typeface="Arial"/>
              <a:cs typeface="Arial"/>
            </a:endParaRPr>
          </a:p>
          <a:p>
            <a:pPr marL="403495" indent="-389007">
              <a:spcBef>
                <a:spcPts val="793"/>
              </a:spcBef>
              <a:buFont typeface="Arial"/>
              <a:buChar char="•"/>
              <a:tabLst>
                <a:tab pos="403495" algn="l"/>
                <a:tab pos="404220" algn="l"/>
              </a:tabLst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osservazione e comprensione dei</a:t>
            </a:r>
            <a:r>
              <a:rPr sz="2800" b="1" spc="-1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processi</a:t>
            </a:r>
            <a:endParaRPr sz="2800" dirty="0">
              <a:latin typeface="Arial"/>
              <a:cs typeface="Arial"/>
            </a:endParaRPr>
          </a:p>
          <a:p>
            <a:pPr marL="403495" marR="5795" indent="-389007">
              <a:spcBef>
                <a:spcPts val="793"/>
              </a:spcBef>
              <a:buFont typeface="Arial"/>
              <a:buChar char="•"/>
              <a:tabLst>
                <a:tab pos="403495" algn="l"/>
                <a:tab pos="404220" algn="l"/>
              </a:tabLst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tutela del gruppo (valorizzazione risultati,</a:t>
            </a:r>
            <a:r>
              <a:rPr sz="2800" b="1" spc="-1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6" dirty="0">
                <a:solidFill>
                  <a:srgbClr val="003300"/>
                </a:solidFill>
                <a:latin typeface="Arial"/>
                <a:cs typeface="Arial"/>
              </a:rPr>
              <a:t>interventi 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con domande</a:t>
            </a:r>
            <a:r>
              <a:rPr sz="2800" b="1" spc="-97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euristiche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5700" y="328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b="0" dirty="0">
                <a:latin typeface="Arial"/>
                <a:cs typeface="Arial"/>
              </a:rPr>
              <a:t>Le </a:t>
            </a:r>
            <a:r>
              <a:rPr b="0" spc="-6" dirty="0">
                <a:latin typeface="Arial"/>
                <a:cs typeface="Arial"/>
              </a:rPr>
              <a:t>possibili</a:t>
            </a:r>
            <a:r>
              <a:rPr b="0" spc="-51" dirty="0">
                <a:latin typeface="Arial"/>
                <a:cs typeface="Arial"/>
              </a:rPr>
              <a:t> </a:t>
            </a:r>
            <a:r>
              <a:rPr b="0" spc="-6" dirty="0">
                <a:latin typeface="Arial"/>
                <a:cs typeface="Arial"/>
              </a:rPr>
              <a:t>soluzioni</a:t>
            </a:r>
          </a:p>
        </p:txBody>
      </p:sp>
    </p:spTree>
    <p:extLst>
      <p:ext uri="{BB962C8B-B14F-4D97-AF65-F5344CB8AC3E}">
        <p14:creationId xmlns:p14="http://schemas.microsoft.com/office/powerpoint/2010/main" val="10215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588222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773" y="13532"/>
            <a:ext cx="9089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0198"/>
            <a:r>
              <a:rPr b="0" dirty="0">
                <a:latin typeface="Arial"/>
                <a:cs typeface="Arial"/>
              </a:rPr>
              <a:t>Jigsaw – mosaico a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6" dirty="0">
                <a:latin typeface="Arial"/>
                <a:cs typeface="Arial"/>
              </a:rPr>
              <a:t>incastri</a:t>
            </a:r>
          </a:p>
        </p:txBody>
      </p:sp>
      <p:sp>
        <p:nvSpPr>
          <p:cNvPr id="4" name="object 4"/>
          <p:cNvSpPr/>
          <p:nvPr/>
        </p:nvSpPr>
        <p:spPr>
          <a:xfrm>
            <a:off x="8766360" y="592773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1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1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01030" y="592773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1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1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35700" y="592773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1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1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33695" y="6515955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87"/>
                </a:moveTo>
                <a:lnTo>
                  <a:pt x="0" y="711"/>
                </a:lnTo>
                <a:lnTo>
                  <a:pt x="761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11"/>
                </a:lnTo>
                <a:lnTo>
                  <a:pt x="457200" y="1587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1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87"/>
                </a:lnTo>
                <a:close/>
              </a:path>
            </a:pathLst>
          </a:custGeom>
          <a:ln w="936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68365" y="6515955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87"/>
                </a:moveTo>
                <a:lnTo>
                  <a:pt x="0" y="711"/>
                </a:lnTo>
                <a:lnTo>
                  <a:pt x="761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11"/>
                </a:lnTo>
                <a:lnTo>
                  <a:pt x="457200" y="1587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1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87"/>
                </a:lnTo>
                <a:close/>
              </a:path>
            </a:pathLst>
          </a:custGeom>
          <a:ln w="936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5473" y="6011766"/>
            <a:ext cx="388378" cy="430662"/>
          </a:xfrm>
          <a:custGeom>
            <a:avLst/>
            <a:gdLst/>
            <a:ahLst/>
            <a:cxnLst/>
            <a:rect l="l" t="t" r="r" b="b"/>
            <a:pathLst>
              <a:path w="332104" h="390525">
                <a:moveTo>
                  <a:pt x="0" y="390525"/>
                </a:moveTo>
                <a:lnTo>
                  <a:pt x="331787" y="390525"/>
                </a:lnTo>
                <a:lnTo>
                  <a:pt x="331787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952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947256" y="6040421"/>
            <a:ext cx="19604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/>
            <a:r>
              <a:rPr sz="2300" dirty="0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143" y="6011766"/>
            <a:ext cx="388378" cy="378081"/>
          </a:xfrm>
          <a:prstGeom prst="rect">
            <a:avLst/>
          </a:prstGeom>
          <a:ln w="9525">
            <a:solidFill>
              <a:srgbClr val="CC3300"/>
            </a:solidFill>
          </a:ln>
        </p:spPr>
        <p:txBody>
          <a:bodyPr vert="horz" wrap="square" lIns="0" tIns="23905" rIns="0" bIns="0" rtlCol="0">
            <a:spAutoFit/>
          </a:bodyPr>
          <a:lstStyle/>
          <a:p>
            <a:pPr marL="98519">
              <a:spcBef>
                <a:spcPts val="188"/>
              </a:spcBef>
            </a:pPr>
            <a:r>
              <a:rPr sz="2300" dirty="0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22808" y="6599988"/>
            <a:ext cx="388378" cy="430662"/>
          </a:xfrm>
          <a:custGeom>
            <a:avLst/>
            <a:gdLst/>
            <a:ahLst/>
            <a:cxnLst/>
            <a:rect l="l" t="t" r="r" b="b"/>
            <a:pathLst>
              <a:path w="332104" h="390525">
                <a:moveTo>
                  <a:pt x="0" y="390525"/>
                </a:moveTo>
                <a:lnTo>
                  <a:pt x="331787" y="390525"/>
                </a:lnTo>
                <a:lnTo>
                  <a:pt x="331787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952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57478" y="6599988"/>
            <a:ext cx="388378" cy="430662"/>
          </a:xfrm>
          <a:custGeom>
            <a:avLst/>
            <a:gdLst/>
            <a:ahLst/>
            <a:cxnLst/>
            <a:rect l="l" t="t" r="r" b="b"/>
            <a:pathLst>
              <a:path w="332104" h="390525">
                <a:moveTo>
                  <a:pt x="0" y="390525"/>
                </a:moveTo>
                <a:lnTo>
                  <a:pt x="331787" y="390525"/>
                </a:lnTo>
                <a:lnTo>
                  <a:pt x="331787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952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14591" y="6628642"/>
            <a:ext cx="73071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6062" algn="l"/>
              </a:tabLst>
            </a:pPr>
            <a:r>
              <a:rPr sz="2300" dirty="0">
                <a:solidFill>
                  <a:srgbClr val="CC3300"/>
                </a:solidFill>
                <a:latin typeface="Arial"/>
                <a:cs typeface="Arial"/>
              </a:rPr>
              <a:t>1	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24813" y="6011766"/>
            <a:ext cx="388378" cy="378081"/>
          </a:xfrm>
          <a:prstGeom prst="rect">
            <a:avLst/>
          </a:prstGeom>
          <a:ln w="9525">
            <a:solidFill>
              <a:srgbClr val="CC3300"/>
            </a:solidFill>
          </a:ln>
        </p:spPr>
        <p:txBody>
          <a:bodyPr vert="horz" wrap="square" lIns="0" tIns="23905" rIns="0" bIns="0" rtlCol="0">
            <a:spAutoFit/>
          </a:bodyPr>
          <a:lstStyle/>
          <a:p>
            <a:pPr marL="98519">
              <a:spcBef>
                <a:spcPts val="188"/>
              </a:spcBef>
            </a:pPr>
            <a:r>
              <a:rPr sz="2300" dirty="0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649" y="1407735"/>
            <a:ext cx="9827541" cy="24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 marR="5795" algn="just">
              <a:lnSpc>
                <a:spcPts val="2212"/>
              </a:lnSpc>
            </a:pP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Gruppi eterogenei da 3 a 5 studenti, ad ogni membro viene assegnata una  parte del compito sulla quale si può preparare e confrontare nel </a:t>
            </a:r>
            <a:r>
              <a:rPr sz="2100" i="1" spc="-6" dirty="0">
                <a:solidFill>
                  <a:srgbClr val="800000"/>
                </a:solidFill>
                <a:latin typeface="Arial"/>
                <a:cs typeface="Arial"/>
              </a:rPr>
              <a:t>gruppo  parallelo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per poi tornare come </a:t>
            </a:r>
            <a:r>
              <a:rPr sz="2100" i="1" spc="-6" dirty="0">
                <a:solidFill>
                  <a:srgbClr val="800000"/>
                </a:solidFill>
                <a:latin typeface="Arial"/>
                <a:cs typeface="Arial"/>
              </a:rPr>
              <a:t>“esperto” 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nel </a:t>
            </a:r>
            <a:r>
              <a:rPr sz="2100" i="1" spc="-6" dirty="0">
                <a:solidFill>
                  <a:srgbClr val="800000"/>
                </a:solidFill>
                <a:latin typeface="Arial"/>
                <a:cs typeface="Arial"/>
              </a:rPr>
              <a:t>gruppo di</a:t>
            </a:r>
            <a:r>
              <a:rPr sz="2100" i="1" spc="11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i="1" spc="-6" dirty="0">
                <a:solidFill>
                  <a:srgbClr val="800000"/>
                </a:solidFill>
                <a:latin typeface="Arial"/>
                <a:cs typeface="Arial"/>
              </a:rPr>
              <a:t>appartenenza</a:t>
            </a:r>
            <a:r>
              <a:rPr sz="2100" spc="-6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173858" indent="-159370">
              <a:spcBef>
                <a:spcPts val="707"/>
              </a:spcBef>
              <a:buChar char="-"/>
              <a:tabLst>
                <a:tab pos="174582" algn="l"/>
              </a:tabLst>
            </a:pP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specializzazione del</a:t>
            </a: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compito</a:t>
            </a:r>
            <a:endParaRPr sz="2100" dirty="0">
              <a:latin typeface="Arial"/>
              <a:cs typeface="Arial"/>
            </a:endParaRPr>
          </a:p>
          <a:p>
            <a:pPr marL="142708" indent="-128220">
              <a:spcBef>
                <a:spcPts val="736"/>
              </a:spcBef>
              <a:buClr>
                <a:srgbClr val="000000"/>
              </a:buClr>
              <a:buSzPct val="63888"/>
              <a:buChar char="-"/>
              <a:tabLst>
                <a:tab pos="143433" algn="l"/>
              </a:tabLst>
            </a:pP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sviluppo di</a:t>
            </a:r>
            <a:r>
              <a:rPr sz="2100" spc="-5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abilità</a:t>
            </a:r>
            <a:endParaRPr sz="2100" dirty="0">
              <a:latin typeface="Arial"/>
              <a:cs typeface="Arial"/>
            </a:endParaRPr>
          </a:p>
          <a:p>
            <a:pPr marL="142708" indent="-128220">
              <a:spcBef>
                <a:spcPts val="736"/>
              </a:spcBef>
              <a:buClr>
                <a:srgbClr val="000000"/>
              </a:buClr>
              <a:buSzPct val="63888"/>
              <a:buChar char="-"/>
              <a:tabLst>
                <a:tab pos="143433" algn="l"/>
              </a:tabLst>
            </a:pP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confronto </a:t>
            </a:r>
            <a:r>
              <a:rPr sz="2100" dirty="0">
                <a:solidFill>
                  <a:srgbClr val="003300"/>
                </a:solidFill>
                <a:latin typeface="Arial"/>
                <a:cs typeface="Arial"/>
              </a:rPr>
              <a:t>tra</a:t>
            </a:r>
            <a:r>
              <a:rPr sz="2100" spc="-7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pari</a:t>
            </a:r>
            <a:endParaRPr sz="2100" dirty="0">
              <a:latin typeface="Arial"/>
              <a:cs typeface="Arial"/>
            </a:endParaRPr>
          </a:p>
          <a:p>
            <a:pPr marL="142708" indent="-128220">
              <a:spcBef>
                <a:spcPts val="742"/>
              </a:spcBef>
              <a:buClr>
                <a:srgbClr val="000000"/>
              </a:buClr>
              <a:buSzPct val="63888"/>
              <a:buChar char="-"/>
              <a:tabLst>
                <a:tab pos="143433" algn="l"/>
              </a:tabLst>
            </a:pPr>
            <a:r>
              <a:rPr sz="2100" spc="-6" dirty="0">
                <a:solidFill>
                  <a:srgbClr val="003300"/>
                </a:solidFill>
                <a:latin typeface="Arial"/>
                <a:cs typeface="Arial"/>
              </a:rPr>
              <a:t>responsabilità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1"/>
            <a:ext cx="2736471" cy="605728"/>
          </a:xfrm>
          <a:custGeom>
            <a:avLst/>
            <a:gdLst/>
            <a:ahLst/>
            <a:cxnLst/>
            <a:rect l="l" t="t" r="r" b="b"/>
            <a:pathLst>
              <a:path w="2339975" h="549275">
                <a:moveTo>
                  <a:pt x="0" y="274700"/>
                </a:moveTo>
                <a:lnTo>
                  <a:pt x="20305" y="223462"/>
                </a:lnTo>
                <a:lnTo>
                  <a:pt x="55261" y="191012"/>
                </a:lnTo>
                <a:lnTo>
                  <a:pt x="106073" y="160227"/>
                </a:lnTo>
                <a:lnTo>
                  <a:pt x="171645" y="131365"/>
                </a:lnTo>
                <a:lnTo>
                  <a:pt x="209623" y="117735"/>
                </a:lnTo>
                <a:lnTo>
                  <a:pt x="250880" y="104683"/>
                </a:lnTo>
                <a:lnTo>
                  <a:pt x="295279" y="92240"/>
                </a:lnTo>
                <a:lnTo>
                  <a:pt x="342682" y="80438"/>
                </a:lnTo>
                <a:lnTo>
                  <a:pt x="392953" y="69310"/>
                </a:lnTo>
                <a:lnTo>
                  <a:pt x="445954" y="58887"/>
                </a:lnTo>
                <a:lnTo>
                  <a:pt x="501549" y="49203"/>
                </a:lnTo>
                <a:lnTo>
                  <a:pt x="559601" y="40288"/>
                </a:lnTo>
                <a:lnTo>
                  <a:pt x="619971" y="32175"/>
                </a:lnTo>
                <a:lnTo>
                  <a:pt x="682524" y="24896"/>
                </a:lnTo>
                <a:lnTo>
                  <a:pt x="747123" y="18484"/>
                </a:lnTo>
                <a:lnTo>
                  <a:pt x="813629" y="12970"/>
                </a:lnTo>
                <a:lnTo>
                  <a:pt x="881907" y="8386"/>
                </a:lnTo>
                <a:lnTo>
                  <a:pt x="951818" y="4765"/>
                </a:lnTo>
                <a:lnTo>
                  <a:pt x="1023227" y="2139"/>
                </a:lnTo>
                <a:lnTo>
                  <a:pt x="1095995" y="540"/>
                </a:lnTo>
                <a:lnTo>
                  <a:pt x="1169987" y="0"/>
                </a:lnTo>
                <a:lnTo>
                  <a:pt x="1243973" y="540"/>
                </a:lnTo>
                <a:lnTo>
                  <a:pt x="1316737" y="2139"/>
                </a:lnTo>
                <a:lnTo>
                  <a:pt x="1388142" y="4765"/>
                </a:lnTo>
                <a:lnTo>
                  <a:pt x="1458051" y="8386"/>
                </a:lnTo>
                <a:lnTo>
                  <a:pt x="1526326" y="12970"/>
                </a:lnTo>
                <a:lnTo>
                  <a:pt x="1592831" y="18484"/>
                </a:lnTo>
                <a:lnTo>
                  <a:pt x="1657428" y="24896"/>
                </a:lnTo>
                <a:lnTo>
                  <a:pt x="1719980" y="32175"/>
                </a:lnTo>
                <a:lnTo>
                  <a:pt x="1780351" y="40288"/>
                </a:lnTo>
                <a:lnTo>
                  <a:pt x="1838403" y="49203"/>
                </a:lnTo>
                <a:lnTo>
                  <a:pt x="1893998" y="58887"/>
                </a:lnTo>
                <a:lnTo>
                  <a:pt x="1947001" y="69310"/>
                </a:lnTo>
                <a:lnTo>
                  <a:pt x="1997273" y="80438"/>
                </a:lnTo>
                <a:lnTo>
                  <a:pt x="2044678" y="92240"/>
                </a:lnTo>
                <a:lnTo>
                  <a:pt x="2089078" y="104683"/>
                </a:lnTo>
                <a:lnTo>
                  <a:pt x="2130337" y="117735"/>
                </a:lnTo>
                <a:lnTo>
                  <a:pt x="2168317" y="131365"/>
                </a:lnTo>
                <a:lnTo>
                  <a:pt x="2233893" y="160227"/>
                </a:lnTo>
                <a:lnTo>
                  <a:pt x="2284709" y="191012"/>
                </a:lnTo>
                <a:lnTo>
                  <a:pt x="2319667" y="223462"/>
                </a:lnTo>
                <a:lnTo>
                  <a:pt x="2337672" y="257322"/>
                </a:lnTo>
                <a:lnTo>
                  <a:pt x="2339975" y="274700"/>
                </a:lnTo>
                <a:lnTo>
                  <a:pt x="2337672" y="292064"/>
                </a:lnTo>
                <a:lnTo>
                  <a:pt x="2319667" y="325899"/>
                </a:lnTo>
                <a:lnTo>
                  <a:pt x="2284709" y="358329"/>
                </a:lnTo>
                <a:lnTo>
                  <a:pt x="2233893" y="389097"/>
                </a:lnTo>
                <a:lnTo>
                  <a:pt x="2168317" y="417945"/>
                </a:lnTo>
                <a:lnTo>
                  <a:pt x="2130337" y="431568"/>
                </a:lnTo>
                <a:lnTo>
                  <a:pt x="2089078" y="444615"/>
                </a:lnTo>
                <a:lnTo>
                  <a:pt x="2044678" y="457054"/>
                </a:lnTo>
                <a:lnTo>
                  <a:pt x="1997273" y="468852"/>
                </a:lnTo>
                <a:lnTo>
                  <a:pt x="1947001" y="479977"/>
                </a:lnTo>
                <a:lnTo>
                  <a:pt x="1893998" y="490396"/>
                </a:lnTo>
                <a:lnTo>
                  <a:pt x="1838403" y="500079"/>
                </a:lnTo>
                <a:lnTo>
                  <a:pt x="1780351" y="508992"/>
                </a:lnTo>
                <a:lnTo>
                  <a:pt x="1719980" y="517103"/>
                </a:lnTo>
                <a:lnTo>
                  <a:pt x="1657428" y="524380"/>
                </a:lnTo>
                <a:lnTo>
                  <a:pt x="1592831" y="530792"/>
                </a:lnTo>
                <a:lnTo>
                  <a:pt x="1526326" y="536305"/>
                </a:lnTo>
                <a:lnTo>
                  <a:pt x="1458051" y="540888"/>
                </a:lnTo>
                <a:lnTo>
                  <a:pt x="1388142" y="544509"/>
                </a:lnTo>
                <a:lnTo>
                  <a:pt x="1316737" y="547135"/>
                </a:lnTo>
                <a:lnTo>
                  <a:pt x="1243973" y="548734"/>
                </a:lnTo>
                <a:lnTo>
                  <a:pt x="1169987" y="549275"/>
                </a:lnTo>
                <a:lnTo>
                  <a:pt x="1095995" y="548734"/>
                </a:lnTo>
                <a:lnTo>
                  <a:pt x="1023227" y="547135"/>
                </a:lnTo>
                <a:lnTo>
                  <a:pt x="951818" y="544509"/>
                </a:lnTo>
                <a:lnTo>
                  <a:pt x="881907" y="540888"/>
                </a:lnTo>
                <a:lnTo>
                  <a:pt x="813629" y="536305"/>
                </a:lnTo>
                <a:lnTo>
                  <a:pt x="747123" y="530792"/>
                </a:lnTo>
                <a:lnTo>
                  <a:pt x="682524" y="524380"/>
                </a:lnTo>
                <a:lnTo>
                  <a:pt x="619971" y="517103"/>
                </a:lnTo>
                <a:lnTo>
                  <a:pt x="559601" y="508992"/>
                </a:lnTo>
                <a:lnTo>
                  <a:pt x="501549" y="500079"/>
                </a:lnTo>
                <a:lnTo>
                  <a:pt x="445954" y="490396"/>
                </a:lnTo>
                <a:lnTo>
                  <a:pt x="392953" y="479977"/>
                </a:lnTo>
                <a:lnTo>
                  <a:pt x="342682" y="468852"/>
                </a:lnTo>
                <a:lnTo>
                  <a:pt x="295279" y="457054"/>
                </a:lnTo>
                <a:lnTo>
                  <a:pt x="250880" y="444615"/>
                </a:lnTo>
                <a:lnTo>
                  <a:pt x="209623" y="431568"/>
                </a:lnTo>
                <a:lnTo>
                  <a:pt x="171645" y="417945"/>
                </a:lnTo>
                <a:lnTo>
                  <a:pt x="106073" y="389097"/>
                </a:lnTo>
                <a:lnTo>
                  <a:pt x="55261" y="358329"/>
                </a:lnTo>
                <a:lnTo>
                  <a:pt x="20305" y="325899"/>
                </a:lnTo>
                <a:lnTo>
                  <a:pt x="2301" y="292064"/>
                </a:lnTo>
                <a:lnTo>
                  <a:pt x="0" y="27470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5788" y="595574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0458" y="595574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25128" y="595574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23123" y="6543966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87"/>
                </a:moveTo>
                <a:lnTo>
                  <a:pt x="0" y="711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11"/>
                </a:lnTo>
                <a:lnTo>
                  <a:pt x="457200" y="1587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87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7793" y="6543966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87"/>
                </a:moveTo>
                <a:lnTo>
                  <a:pt x="0" y="711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11"/>
                </a:lnTo>
                <a:lnTo>
                  <a:pt x="457200" y="1587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87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7336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2006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6676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4671" y="4779301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99341" y="4779301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87589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2259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56929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1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1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54924" y="4779301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89594" y="4779301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1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1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2463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27133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1803" y="4191079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59798" y="4779301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94468" y="4779301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76"/>
                </a:lnTo>
                <a:lnTo>
                  <a:pt x="457200" y="53263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38"/>
                </a:lnTo>
                <a:lnTo>
                  <a:pt x="0" y="531876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18249" y="595574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52919" y="595574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7589" y="5955744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62"/>
                </a:lnTo>
                <a:lnTo>
                  <a:pt x="457200" y="1524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24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5584" y="6543966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87"/>
                </a:moveTo>
                <a:lnTo>
                  <a:pt x="0" y="711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11"/>
                </a:lnTo>
                <a:lnTo>
                  <a:pt x="457200" y="1587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87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20254" y="6543966"/>
            <a:ext cx="534670" cy="588222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1587"/>
                </a:moveTo>
                <a:lnTo>
                  <a:pt x="0" y="711"/>
                </a:lnTo>
                <a:lnTo>
                  <a:pt x="762" y="0"/>
                </a:lnTo>
                <a:lnTo>
                  <a:pt x="1524" y="0"/>
                </a:lnTo>
                <a:lnTo>
                  <a:pt x="455675" y="0"/>
                </a:lnTo>
                <a:lnTo>
                  <a:pt x="456438" y="0"/>
                </a:lnTo>
                <a:lnTo>
                  <a:pt x="457200" y="711"/>
                </a:lnTo>
                <a:lnTo>
                  <a:pt x="457200" y="1587"/>
                </a:lnTo>
                <a:lnTo>
                  <a:pt x="457200" y="531812"/>
                </a:lnTo>
                <a:lnTo>
                  <a:pt x="457200" y="532688"/>
                </a:lnTo>
                <a:lnTo>
                  <a:pt x="456438" y="533400"/>
                </a:lnTo>
                <a:lnTo>
                  <a:pt x="455675" y="533400"/>
                </a:lnTo>
                <a:lnTo>
                  <a:pt x="1524" y="533400"/>
                </a:lnTo>
                <a:lnTo>
                  <a:pt x="762" y="533400"/>
                </a:lnTo>
                <a:lnTo>
                  <a:pt x="0" y="532688"/>
                </a:lnTo>
                <a:lnTo>
                  <a:pt x="0" y="531812"/>
                </a:lnTo>
                <a:lnTo>
                  <a:pt x="0" y="1587"/>
                </a:lnTo>
                <a:close/>
              </a:path>
            </a:pathLst>
          </a:custGeom>
          <a:ln w="936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350172" y="4891484"/>
            <a:ext cx="729973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5338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4	5</a:t>
            </a:r>
            <a:endParaRPr sz="2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82837" y="4303262"/>
            <a:ext cx="126538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5338" algn="l"/>
                <a:tab pos="1056911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1	2	3</a:t>
            </a:r>
            <a:endParaRPr sz="2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45596" y="4891484"/>
            <a:ext cx="729973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5338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4	5</a:t>
            </a:r>
            <a:endParaRPr sz="2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78260" y="4303262"/>
            <a:ext cx="126538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5338" algn="l"/>
                <a:tab pos="1056911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1	2	3</a:t>
            </a:r>
            <a:endParaRPr sz="2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41168" y="4891484"/>
            <a:ext cx="729973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5338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4	5</a:t>
            </a:r>
            <a:endParaRPr sz="2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73832" y="4303262"/>
            <a:ext cx="126538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5338" algn="l"/>
                <a:tab pos="1057636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1	2	3</a:t>
            </a:r>
            <a:endParaRPr sz="2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08623" y="6656540"/>
            <a:ext cx="73071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6062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4	5</a:t>
            </a:r>
            <a:endParaRPr sz="23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41288" y="6068319"/>
            <a:ext cx="126538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6062" algn="l"/>
                <a:tab pos="1057636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1	2	3</a:t>
            </a:r>
            <a:endParaRPr sz="23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71828" y="6656540"/>
            <a:ext cx="729973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5338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4	5</a:t>
            </a:r>
            <a:endParaRPr sz="2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04493" y="6068319"/>
            <a:ext cx="1264643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8">
              <a:tabLst>
                <a:tab pos="535338" algn="l"/>
                <a:tab pos="1056911" algn="l"/>
              </a:tabLst>
            </a:pPr>
            <a:r>
              <a:rPr sz="2300" dirty="0">
                <a:solidFill>
                  <a:srgbClr val="003366"/>
                </a:solidFill>
                <a:latin typeface="Arial"/>
                <a:cs typeface="Arial"/>
              </a:rPr>
              <a:t>1	2	3</a:t>
            </a:r>
            <a:endParaRPr sz="23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166602" y="4694990"/>
            <a:ext cx="6867539" cy="1233165"/>
          </a:xfrm>
          <a:custGeom>
            <a:avLst/>
            <a:gdLst/>
            <a:ahLst/>
            <a:cxnLst/>
            <a:rect l="l" t="t" r="r" b="b"/>
            <a:pathLst>
              <a:path w="5872480" h="1118235">
                <a:moveTo>
                  <a:pt x="5809561" y="1073802"/>
                </a:moveTo>
                <a:lnTo>
                  <a:pt x="5789168" y="1098168"/>
                </a:lnTo>
                <a:lnTo>
                  <a:pt x="5872099" y="1117853"/>
                </a:lnTo>
                <a:lnTo>
                  <a:pt x="5856104" y="1081150"/>
                </a:lnTo>
                <a:lnTo>
                  <a:pt x="5820791" y="1081150"/>
                </a:lnTo>
                <a:lnTo>
                  <a:pt x="5809561" y="1073802"/>
                </a:lnTo>
                <a:close/>
              </a:path>
              <a:path w="5872480" h="1118235">
                <a:moveTo>
                  <a:pt x="5815758" y="1066398"/>
                </a:moveTo>
                <a:lnTo>
                  <a:pt x="5809561" y="1073802"/>
                </a:lnTo>
                <a:lnTo>
                  <a:pt x="5820791" y="1081150"/>
                </a:lnTo>
                <a:lnTo>
                  <a:pt x="5825998" y="1073149"/>
                </a:lnTo>
                <a:lnTo>
                  <a:pt x="5815758" y="1066398"/>
                </a:lnTo>
                <a:close/>
              </a:path>
              <a:path w="5872480" h="1118235">
                <a:moveTo>
                  <a:pt x="5838063" y="1039748"/>
                </a:moveTo>
                <a:lnTo>
                  <a:pt x="5815758" y="1066398"/>
                </a:lnTo>
                <a:lnTo>
                  <a:pt x="5825998" y="1073149"/>
                </a:lnTo>
                <a:lnTo>
                  <a:pt x="5820791" y="1081150"/>
                </a:lnTo>
                <a:lnTo>
                  <a:pt x="5856104" y="1081150"/>
                </a:lnTo>
                <a:lnTo>
                  <a:pt x="5838063" y="1039748"/>
                </a:lnTo>
                <a:close/>
              </a:path>
              <a:path w="5872480" h="1118235">
                <a:moveTo>
                  <a:pt x="5803519" y="1069847"/>
                </a:moveTo>
                <a:lnTo>
                  <a:pt x="5809561" y="1073802"/>
                </a:lnTo>
                <a:lnTo>
                  <a:pt x="5812552" y="1070228"/>
                </a:lnTo>
                <a:lnTo>
                  <a:pt x="5804534" y="1070228"/>
                </a:lnTo>
                <a:lnTo>
                  <a:pt x="5803519" y="1069847"/>
                </a:lnTo>
                <a:close/>
              </a:path>
              <a:path w="5872480" h="1118235">
                <a:moveTo>
                  <a:pt x="9398" y="0"/>
                </a:moveTo>
                <a:lnTo>
                  <a:pt x="0" y="507"/>
                </a:lnTo>
                <a:lnTo>
                  <a:pt x="1016" y="20065"/>
                </a:lnTo>
                <a:lnTo>
                  <a:pt x="4318" y="40258"/>
                </a:lnTo>
                <a:lnTo>
                  <a:pt x="17144" y="80390"/>
                </a:lnTo>
                <a:lnTo>
                  <a:pt x="37973" y="120141"/>
                </a:lnTo>
                <a:lnTo>
                  <a:pt x="66801" y="159511"/>
                </a:lnTo>
                <a:lnTo>
                  <a:pt x="103124" y="198500"/>
                </a:lnTo>
                <a:lnTo>
                  <a:pt x="146685" y="236854"/>
                </a:lnTo>
                <a:lnTo>
                  <a:pt x="197231" y="274700"/>
                </a:lnTo>
                <a:lnTo>
                  <a:pt x="254254" y="312038"/>
                </a:lnTo>
                <a:lnTo>
                  <a:pt x="317881" y="348741"/>
                </a:lnTo>
                <a:lnTo>
                  <a:pt x="351917" y="366775"/>
                </a:lnTo>
                <a:lnTo>
                  <a:pt x="387604" y="384682"/>
                </a:lnTo>
                <a:lnTo>
                  <a:pt x="463169" y="419734"/>
                </a:lnTo>
                <a:lnTo>
                  <a:pt x="544322" y="454024"/>
                </a:lnTo>
                <a:lnTo>
                  <a:pt x="630936" y="487298"/>
                </a:lnTo>
                <a:lnTo>
                  <a:pt x="722503" y="519810"/>
                </a:lnTo>
                <a:lnTo>
                  <a:pt x="819023" y="550926"/>
                </a:lnTo>
                <a:lnTo>
                  <a:pt x="920115" y="581024"/>
                </a:lnTo>
                <a:lnTo>
                  <a:pt x="1025525" y="609980"/>
                </a:lnTo>
                <a:lnTo>
                  <a:pt x="1134872" y="637539"/>
                </a:lnTo>
                <a:lnTo>
                  <a:pt x="1248029" y="663701"/>
                </a:lnTo>
                <a:lnTo>
                  <a:pt x="1364488" y="688466"/>
                </a:lnTo>
                <a:lnTo>
                  <a:pt x="1484376" y="711580"/>
                </a:lnTo>
                <a:lnTo>
                  <a:pt x="1607185" y="733170"/>
                </a:lnTo>
                <a:lnTo>
                  <a:pt x="1732661" y="753109"/>
                </a:lnTo>
                <a:lnTo>
                  <a:pt x="1860550" y="771143"/>
                </a:lnTo>
                <a:lnTo>
                  <a:pt x="1990598" y="787399"/>
                </a:lnTo>
                <a:lnTo>
                  <a:pt x="2122424" y="801751"/>
                </a:lnTo>
                <a:lnTo>
                  <a:pt x="2256028" y="814196"/>
                </a:lnTo>
                <a:lnTo>
                  <a:pt x="2390775" y="824356"/>
                </a:lnTo>
                <a:lnTo>
                  <a:pt x="2526665" y="832484"/>
                </a:lnTo>
                <a:lnTo>
                  <a:pt x="2663444" y="838453"/>
                </a:lnTo>
                <a:lnTo>
                  <a:pt x="2800858" y="842009"/>
                </a:lnTo>
                <a:lnTo>
                  <a:pt x="3213100" y="844803"/>
                </a:lnTo>
                <a:lnTo>
                  <a:pt x="3485515" y="849502"/>
                </a:lnTo>
                <a:lnTo>
                  <a:pt x="3885438" y="861821"/>
                </a:lnTo>
                <a:lnTo>
                  <a:pt x="4268597" y="879855"/>
                </a:lnTo>
                <a:lnTo>
                  <a:pt x="4627372" y="902969"/>
                </a:lnTo>
                <a:lnTo>
                  <a:pt x="4849622" y="920876"/>
                </a:lnTo>
                <a:lnTo>
                  <a:pt x="5055870" y="940561"/>
                </a:lnTo>
                <a:lnTo>
                  <a:pt x="5243703" y="961643"/>
                </a:lnTo>
                <a:lnTo>
                  <a:pt x="5329935" y="972819"/>
                </a:lnTo>
                <a:lnTo>
                  <a:pt x="5410962" y="984249"/>
                </a:lnTo>
                <a:lnTo>
                  <a:pt x="5486400" y="995806"/>
                </a:lnTo>
                <a:lnTo>
                  <a:pt x="5588254" y="1013840"/>
                </a:lnTo>
                <a:lnTo>
                  <a:pt x="5648198" y="1026032"/>
                </a:lnTo>
                <a:lnTo>
                  <a:pt x="5701792" y="1038478"/>
                </a:lnTo>
                <a:lnTo>
                  <a:pt x="5748147" y="1051178"/>
                </a:lnTo>
                <a:lnTo>
                  <a:pt x="5787644" y="1063878"/>
                </a:lnTo>
                <a:lnTo>
                  <a:pt x="5804534" y="1070228"/>
                </a:lnTo>
                <a:lnTo>
                  <a:pt x="5812552" y="1070228"/>
                </a:lnTo>
                <a:lnTo>
                  <a:pt x="5815758" y="1066398"/>
                </a:lnTo>
                <a:lnTo>
                  <a:pt x="5808472" y="1061592"/>
                </a:lnTo>
                <a:lnTo>
                  <a:pt x="5808218" y="1061465"/>
                </a:lnTo>
                <a:lnTo>
                  <a:pt x="5807837" y="1061338"/>
                </a:lnTo>
                <a:lnTo>
                  <a:pt x="5790692" y="1054861"/>
                </a:lnTo>
                <a:lnTo>
                  <a:pt x="5750814" y="1042034"/>
                </a:lnTo>
                <a:lnTo>
                  <a:pt x="5703951" y="1029334"/>
                </a:lnTo>
                <a:lnTo>
                  <a:pt x="5650230" y="1016761"/>
                </a:lnTo>
                <a:lnTo>
                  <a:pt x="5590032" y="1004442"/>
                </a:lnTo>
                <a:lnTo>
                  <a:pt x="5487797" y="986408"/>
                </a:lnTo>
                <a:lnTo>
                  <a:pt x="5412358" y="974851"/>
                </a:lnTo>
                <a:lnTo>
                  <a:pt x="5331206" y="963421"/>
                </a:lnTo>
                <a:lnTo>
                  <a:pt x="5244719" y="952245"/>
                </a:lnTo>
                <a:lnTo>
                  <a:pt x="5056758" y="931036"/>
                </a:lnTo>
                <a:lnTo>
                  <a:pt x="4850510" y="911478"/>
                </a:lnTo>
                <a:lnTo>
                  <a:pt x="4511548" y="885316"/>
                </a:lnTo>
                <a:lnTo>
                  <a:pt x="4143629" y="863726"/>
                </a:lnTo>
                <a:lnTo>
                  <a:pt x="3753993" y="847470"/>
                </a:lnTo>
                <a:lnTo>
                  <a:pt x="3485641" y="839977"/>
                </a:lnTo>
                <a:lnTo>
                  <a:pt x="3213100" y="835278"/>
                </a:lnTo>
                <a:lnTo>
                  <a:pt x="2801112" y="832484"/>
                </a:lnTo>
                <a:lnTo>
                  <a:pt x="2663952" y="828928"/>
                </a:lnTo>
                <a:lnTo>
                  <a:pt x="2527300" y="823086"/>
                </a:lnTo>
                <a:lnTo>
                  <a:pt x="2391537" y="814831"/>
                </a:lnTo>
                <a:lnTo>
                  <a:pt x="2256790" y="804671"/>
                </a:lnTo>
                <a:lnTo>
                  <a:pt x="2123440" y="792226"/>
                </a:lnTo>
                <a:lnTo>
                  <a:pt x="1991740" y="777874"/>
                </a:lnTo>
                <a:lnTo>
                  <a:pt x="1861820" y="761745"/>
                </a:lnTo>
                <a:lnTo>
                  <a:pt x="1734185" y="743584"/>
                </a:lnTo>
                <a:lnTo>
                  <a:pt x="1608709" y="723772"/>
                </a:lnTo>
                <a:lnTo>
                  <a:pt x="1486153" y="702182"/>
                </a:lnTo>
                <a:lnTo>
                  <a:pt x="1366520" y="679068"/>
                </a:lnTo>
                <a:lnTo>
                  <a:pt x="1250061" y="654303"/>
                </a:lnTo>
                <a:lnTo>
                  <a:pt x="1137158" y="628268"/>
                </a:lnTo>
                <a:lnTo>
                  <a:pt x="1027938" y="600836"/>
                </a:lnTo>
                <a:lnTo>
                  <a:pt x="922782" y="572007"/>
                </a:lnTo>
                <a:lnTo>
                  <a:pt x="821944" y="541908"/>
                </a:lnTo>
                <a:lnTo>
                  <a:pt x="725678" y="510793"/>
                </a:lnTo>
                <a:lnTo>
                  <a:pt x="634238" y="478408"/>
                </a:lnTo>
                <a:lnTo>
                  <a:pt x="548005" y="445261"/>
                </a:lnTo>
                <a:lnTo>
                  <a:pt x="467106" y="411098"/>
                </a:lnTo>
                <a:lnTo>
                  <a:pt x="391794" y="376173"/>
                </a:lnTo>
                <a:lnTo>
                  <a:pt x="356362" y="358393"/>
                </a:lnTo>
                <a:lnTo>
                  <a:pt x="322453" y="340486"/>
                </a:lnTo>
                <a:lnTo>
                  <a:pt x="259334" y="304037"/>
                </a:lnTo>
                <a:lnTo>
                  <a:pt x="202692" y="266953"/>
                </a:lnTo>
                <a:lnTo>
                  <a:pt x="152781" y="229615"/>
                </a:lnTo>
                <a:lnTo>
                  <a:pt x="109981" y="191769"/>
                </a:lnTo>
                <a:lnTo>
                  <a:pt x="74422" y="153669"/>
                </a:lnTo>
                <a:lnTo>
                  <a:pt x="46228" y="115442"/>
                </a:lnTo>
                <a:lnTo>
                  <a:pt x="26035" y="77088"/>
                </a:lnTo>
                <a:lnTo>
                  <a:pt x="13716" y="38734"/>
                </a:lnTo>
                <a:lnTo>
                  <a:pt x="10541" y="19557"/>
                </a:lnTo>
                <a:lnTo>
                  <a:pt x="9398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61729" y="4694990"/>
            <a:ext cx="4914508" cy="1317196"/>
          </a:xfrm>
          <a:custGeom>
            <a:avLst/>
            <a:gdLst/>
            <a:ahLst/>
            <a:cxnLst/>
            <a:rect l="l" t="t" r="r" b="b"/>
            <a:pathLst>
              <a:path w="4202430" h="1194435">
                <a:moveTo>
                  <a:pt x="4160329" y="1129941"/>
                </a:moveTo>
                <a:lnTo>
                  <a:pt x="4132960" y="1144269"/>
                </a:lnTo>
                <a:lnTo>
                  <a:pt x="4202049" y="1194053"/>
                </a:lnTo>
                <a:lnTo>
                  <a:pt x="4201016" y="1140840"/>
                </a:lnTo>
                <a:lnTo>
                  <a:pt x="4168902" y="1140840"/>
                </a:lnTo>
                <a:lnTo>
                  <a:pt x="4160329" y="1129941"/>
                </a:lnTo>
                <a:close/>
              </a:path>
              <a:path w="4202430" h="1194435">
                <a:moveTo>
                  <a:pt x="4168932" y="1125437"/>
                </a:moveTo>
                <a:lnTo>
                  <a:pt x="4160329" y="1129941"/>
                </a:lnTo>
                <a:lnTo>
                  <a:pt x="4168902" y="1140840"/>
                </a:lnTo>
                <a:lnTo>
                  <a:pt x="4176395" y="1134871"/>
                </a:lnTo>
                <a:lnTo>
                  <a:pt x="4168932" y="1125437"/>
                </a:lnTo>
                <a:close/>
              </a:path>
              <a:path w="4202430" h="1194435">
                <a:moveTo>
                  <a:pt x="4200398" y="1108963"/>
                </a:moveTo>
                <a:lnTo>
                  <a:pt x="4168932" y="1125437"/>
                </a:lnTo>
                <a:lnTo>
                  <a:pt x="4176395" y="1134871"/>
                </a:lnTo>
                <a:lnTo>
                  <a:pt x="4168902" y="1140840"/>
                </a:lnTo>
                <a:lnTo>
                  <a:pt x="4201016" y="1140840"/>
                </a:lnTo>
                <a:lnTo>
                  <a:pt x="4200398" y="1108963"/>
                </a:lnTo>
                <a:close/>
              </a:path>
              <a:path w="4202430" h="1194435">
                <a:moveTo>
                  <a:pt x="4151540" y="1118766"/>
                </a:moveTo>
                <a:lnTo>
                  <a:pt x="4160329" y="1129941"/>
                </a:lnTo>
                <a:lnTo>
                  <a:pt x="4168932" y="1125437"/>
                </a:lnTo>
                <a:lnTo>
                  <a:pt x="4163938" y="1119123"/>
                </a:lnTo>
                <a:lnTo>
                  <a:pt x="4152010" y="1119123"/>
                </a:lnTo>
                <a:lnTo>
                  <a:pt x="4151540" y="1118766"/>
                </a:lnTo>
                <a:close/>
              </a:path>
              <a:path w="4202430" h="1194435">
                <a:moveTo>
                  <a:pt x="4151122" y="1118234"/>
                </a:moveTo>
                <a:lnTo>
                  <a:pt x="4151540" y="1118766"/>
                </a:lnTo>
                <a:lnTo>
                  <a:pt x="4152010" y="1119123"/>
                </a:lnTo>
                <a:lnTo>
                  <a:pt x="4151122" y="1118234"/>
                </a:lnTo>
                <a:close/>
              </a:path>
              <a:path w="4202430" h="1194435">
                <a:moveTo>
                  <a:pt x="4163235" y="1118234"/>
                </a:moveTo>
                <a:lnTo>
                  <a:pt x="4151122" y="1118234"/>
                </a:lnTo>
                <a:lnTo>
                  <a:pt x="4152010" y="1119123"/>
                </a:lnTo>
                <a:lnTo>
                  <a:pt x="4163938" y="1119123"/>
                </a:lnTo>
                <a:lnTo>
                  <a:pt x="4163235" y="1118234"/>
                </a:lnTo>
                <a:close/>
              </a:path>
              <a:path w="4202430" h="1194435">
                <a:moveTo>
                  <a:pt x="9398" y="0"/>
                </a:moveTo>
                <a:lnTo>
                  <a:pt x="0" y="507"/>
                </a:lnTo>
                <a:lnTo>
                  <a:pt x="762" y="18541"/>
                </a:lnTo>
                <a:lnTo>
                  <a:pt x="3048" y="37083"/>
                </a:lnTo>
                <a:lnTo>
                  <a:pt x="12064" y="73659"/>
                </a:lnTo>
                <a:lnTo>
                  <a:pt x="12191" y="74040"/>
                </a:lnTo>
                <a:lnTo>
                  <a:pt x="12319" y="74294"/>
                </a:lnTo>
                <a:lnTo>
                  <a:pt x="27050" y="110235"/>
                </a:lnTo>
                <a:lnTo>
                  <a:pt x="47751" y="146557"/>
                </a:lnTo>
                <a:lnTo>
                  <a:pt x="73660" y="182371"/>
                </a:lnTo>
                <a:lnTo>
                  <a:pt x="104901" y="217804"/>
                </a:lnTo>
                <a:lnTo>
                  <a:pt x="140970" y="252729"/>
                </a:lnTo>
                <a:lnTo>
                  <a:pt x="181990" y="287146"/>
                </a:lnTo>
                <a:lnTo>
                  <a:pt x="227457" y="320928"/>
                </a:lnTo>
                <a:lnTo>
                  <a:pt x="277495" y="354075"/>
                </a:lnTo>
                <a:lnTo>
                  <a:pt x="331597" y="386460"/>
                </a:lnTo>
                <a:lnTo>
                  <a:pt x="389763" y="418083"/>
                </a:lnTo>
                <a:lnTo>
                  <a:pt x="451738" y="448817"/>
                </a:lnTo>
                <a:lnTo>
                  <a:pt x="517525" y="478535"/>
                </a:lnTo>
                <a:lnTo>
                  <a:pt x="586486" y="507364"/>
                </a:lnTo>
                <a:lnTo>
                  <a:pt x="658876" y="535177"/>
                </a:lnTo>
                <a:lnTo>
                  <a:pt x="734313" y="561720"/>
                </a:lnTo>
                <a:lnTo>
                  <a:pt x="812546" y="587120"/>
                </a:lnTo>
                <a:lnTo>
                  <a:pt x="893572" y="611123"/>
                </a:lnTo>
                <a:lnTo>
                  <a:pt x="977011" y="633983"/>
                </a:lnTo>
                <a:lnTo>
                  <a:pt x="1062736" y="655319"/>
                </a:lnTo>
                <a:lnTo>
                  <a:pt x="1150620" y="675131"/>
                </a:lnTo>
                <a:lnTo>
                  <a:pt x="1240409" y="693419"/>
                </a:lnTo>
                <a:lnTo>
                  <a:pt x="1331976" y="710183"/>
                </a:lnTo>
                <a:lnTo>
                  <a:pt x="1424939" y="725169"/>
                </a:lnTo>
                <a:lnTo>
                  <a:pt x="1519427" y="738377"/>
                </a:lnTo>
                <a:lnTo>
                  <a:pt x="1615059" y="749680"/>
                </a:lnTo>
                <a:lnTo>
                  <a:pt x="1711452" y="759205"/>
                </a:lnTo>
                <a:lnTo>
                  <a:pt x="1808861" y="766698"/>
                </a:lnTo>
                <a:lnTo>
                  <a:pt x="1906651" y="772159"/>
                </a:lnTo>
                <a:lnTo>
                  <a:pt x="2004949" y="775334"/>
                </a:lnTo>
                <a:lnTo>
                  <a:pt x="2299843" y="778890"/>
                </a:lnTo>
                <a:lnTo>
                  <a:pt x="2494788" y="786002"/>
                </a:lnTo>
                <a:lnTo>
                  <a:pt x="2686430" y="797432"/>
                </a:lnTo>
                <a:lnTo>
                  <a:pt x="2780665" y="804671"/>
                </a:lnTo>
                <a:lnTo>
                  <a:pt x="2873629" y="812799"/>
                </a:lnTo>
                <a:lnTo>
                  <a:pt x="2964942" y="821943"/>
                </a:lnTo>
                <a:lnTo>
                  <a:pt x="3054604" y="831976"/>
                </a:lnTo>
                <a:lnTo>
                  <a:pt x="3142360" y="842771"/>
                </a:lnTo>
                <a:lnTo>
                  <a:pt x="3227831" y="854455"/>
                </a:lnTo>
                <a:lnTo>
                  <a:pt x="3311271" y="866901"/>
                </a:lnTo>
                <a:lnTo>
                  <a:pt x="3391916" y="879982"/>
                </a:lnTo>
                <a:lnTo>
                  <a:pt x="3470148" y="893952"/>
                </a:lnTo>
                <a:lnTo>
                  <a:pt x="3545331" y="908430"/>
                </a:lnTo>
                <a:lnTo>
                  <a:pt x="3617468" y="923543"/>
                </a:lnTo>
                <a:lnTo>
                  <a:pt x="3686302" y="939291"/>
                </a:lnTo>
                <a:lnTo>
                  <a:pt x="3751706" y="955547"/>
                </a:lnTo>
                <a:lnTo>
                  <a:pt x="3813429" y="972311"/>
                </a:lnTo>
                <a:lnTo>
                  <a:pt x="3871341" y="989456"/>
                </a:lnTo>
                <a:lnTo>
                  <a:pt x="3925189" y="1007109"/>
                </a:lnTo>
                <a:lnTo>
                  <a:pt x="3974846" y="1025143"/>
                </a:lnTo>
                <a:lnTo>
                  <a:pt x="4019930" y="1043431"/>
                </a:lnTo>
                <a:lnTo>
                  <a:pt x="4060444" y="1062100"/>
                </a:lnTo>
                <a:lnTo>
                  <a:pt x="4096130" y="1081023"/>
                </a:lnTo>
                <a:lnTo>
                  <a:pt x="4151540" y="1118766"/>
                </a:lnTo>
                <a:lnTo>
                  <a:pt x="4151122" y="1118234"/>
                </a:lnTo>
                <a:lnTo>
                  <a:pt x="4163235" y="1118234"/>
                </a:lnTo>
                <a:lnTo>
                  <a:pt x="4158615" y="1112392"/>
                </a:lnTo>
                <a:lnTo>
                  <a:pt x="4158360" y="1112138"/>
                </a:lnTo>
                <a:lnTo>
                  <a:pt x="4158106" y="1111757"/>
                </a:lnTo>
                <a:lnTo>
                  <a:pt x="4100576" y="1072514"/>
                </a:lnTo>
                <a:lnTo>
                  <a:pt x="4064380" y="1053337"/>
                </a:lnTo>
                <a:lnTo>
                  <a:pt x="4023487" y="1034668"/>
                </a:lnTo>
                <a:lnTo>
                  <a:pt x="3978021" y="1016126"/>
                </a:lnTo>
                <a:lnTo>
                  <a:pt x="3928237" y="998092"/>
                </a:lnTo>
                <a:lnTo>
                  <a:pt x="3874007" y="980439"/>
                </a:lnTo>
                <a:lnTo>
                  <a:pt x="3815969" y="963167"/>
                </a:lnTo>
                <a:lnTo>
                  <a:pt x="3753993" y="946276"/>
                </a:lnTo>
                <a:lnTo>
                  <a:pt x="3688460" y="930020"/>
                </a:lnTo>
                <a:lnTo>
                  <a:pt x="3619500" y="914272"/>
                </a:lnTo>
                <a:lnTo>
                  <a:pt x="3547237" y="899159"/>
                </a:lnTo>
                <a:lnTo>
                  <a:pt x="3471799" y="884554"/>
                </a:lnTo>
                <a:lnTo>
                  <a:pt x="3393567" y="870584"/>
                </a:lnTo>
                <a:lnTo>
                  <a:pt x="3312668" y="857503"/>
                </a:lnTo>
                <a:lnTo>
                  <a:pt x="3229229" y="844930"/>
                </a:lnTo>
                <a:lnTo>
                  <a:pt x="3143504" y="833373"/>
                </a:lnTo>
                <a:lnTo>
                  <a:pt x="3055747" y="822451"/>
                </a:lnTo>
                <a:lnTo>
                  <a:pt x="2965957" y="812418"/>
                </a:lnTo>
                <a:lnTo>
                  <a:pt x="2874391" y="803274"/>
                </a:lnTo>
                <a:lnTo>
                  <a:pt x="2781427" y="795146"/>
                </a:lnTo>
                <a:lnTo>
                  <a:pt x="2687066" y="787907"/>
                </a:lnTo>
                <a:lnTo>
                  <a:pt x="2495041" y="776604"/>
                </a:lnTo>
                <a:lnTo>
                  <a:pt x="2299970" y="769365"/>
                </a:lnTo>
                <a:lnTo>
                  <a:pt x="2005202" y="765936"/>
                </a:lnTo>
                <a:lnTo>
                  <a:pt x="1907159" y="762634"/>
                </a:lnTo>
                <a:lnTo>
                  <a:pt x="1809623" y="757173"/>
                </a:lnTo>
                <a:lnTo>
                  <a:pt x="1712468" y="749680"/>
                </a:lnTo>
                <a:lnTo>
                  <a:pt x="1616075" y="740282"/>
                </a:lnTo>
                <a:lnTo>
                  <a:pt x="1520825" y="728979"/>
                </a:lnTo>
                <a:lnTo>
                  <a:pt x="1426464" y="715771"/>
                </a:lnTo>
                <a:lnTo>
                  <a:pt x="1333627" y="700785"/>
                </a:lnTo>
                <a:lnTo>
                  <a:pt x="1242314" y="684148"/>
                </a:lnTo>
                <a:lnTo>
                  <a:pt x="1152778" y="665860"/>
                </a:lnTo>
                <a:lnTo>
                  <a:pt x="1065022" y="646048"/>
                </a:lnTo>
                <a:lnTo>
                  <a:pt x="979551" y="624839"/>
                </a:lnTo>
                <a:lnTo>
                  <a:pt x="896238" y="602106"/>
                </a:lnTo>
                <a:lnTo>
                  <a:pt x="815466" y="578103"/>
                </a:lnTo>
                <a:lnTo>
                  <a:pt x="737362" y="552703"/>
                </a:lnTo>
                <a:lnTo>
                  <a:pt x="662304" y="526287"/>
                </a:lnTo>
                <a:lnTo>
                  <a:pt x="590169" y="498601"/>
                </a:lnTo>
                <a:lnTo>
                  <a:pt x="521335" y="469899"/>
                </a:lnTo>
                <a:lnTo>
                  <a:pt x="456057" y="440181"/>
                </a:lnTo>
                <a:lnTo>
                  <a:pt x="394335" y="409701"/>
                </a:lnTo>
                <a:lnTo>
                  <a:pt x="336550" y="378332"/>
                </a:lnTo>
                <a:lnTo>
                  <a:pt x="282701" y="346074"/>
                </a:lnTo>
                <a:lnTo>
                  <a:pt x="233172" y="313308"/>
                </a:lnTo>
                <a:lnTo>
                  <a:pt x="188213" y="279907"/>
                </a:lnTo>
                <a:lnTo>
                  <a:pt x="147700" y="245871"/>
                </a:lnTo>
                <a:lnTo>
                  <a:pt x="112013" y="211454"/>
                </a:lnTo>
                <a:lnTo>
                  <a:pt x="81407" y="176783"/>
                </a:lnTo>
                <a:lnTo>
                  <a:pt x="56007" y="141858"/>
                </a:lnTo>
                <a:lnTo>
                  <a:pt x="35813" y="106679"/>
                </a:lnTo>
                <a:lnTo>
                  <a:pt x="21082" y="70611"/>
                </a:lnTo>
                <a:lnTo>
                  <a:pt x="12446" y="35813"/>
                </a:lnTo>
                <a:lnTo>
                  <a:pt x="10160" y="18160"/>
                </a:lnTo>
                <a:lnTo>
                  <a:pt x="9398" y="0"/>
                </a:lnTo>
                <a:close/>
              </a:path>
              <a:path w="4202430" h="1194435">
                <a:moveTo>
                  <a:pt x="21327" y="71212"/>
                </a:moveTo>
                <a:close/>
              </a:path>
              <a:path w="4202430" h="1194435">
                <a:moveTo>
                  <a:pt x="21176" y="70611"/>
                </a:moveTo>
                <a:lnTo>
                  <a:pt x="21327" y="71212"/>
                </a:lnTo>
                <a:lnTo>
                  <a:pt x="21176" y="70611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6856" y="4695129"/>
            <a:ext cx="2959250" cy="1233165"/>
          </a:xfrm>
          <a:custGeom>
            <a:avLst/>
            <a:gdLst/>
            <a:ahLst/>
            <a:cxnLst/>
            <a:rect l="l" t="t" r="r" b="b"/>
            <a:pathLst>
              <a:path w="2530475" h="1118235">
                <a:moveTo>
                  <a:pt x="2488888" y="1047647"/>
                </a:moveTo>
                <a:lnTo>
                  <a:pt x="2458466" y="1058164"/>
                </a:lnTo>
                <a:lnTo>
                  <a:pt x="2519299" y="1117727"/>
                </a:lnTo>
                <a:lnTo>
                  <a:pt x="2526979" y="1059688"/>
                </a:lnTo>
                <a:lnTo>
                  <a:pt x="2494279" y="1059688"/>
                </a:lnTo>
                <a:lnTo>
                  <a:pt x="2488888" y="1047647"/>
                </a:lnTo>
                <a:close/>
              </a:path>
              <a:path w="2530475" h="1118235">
                <a:moveTo>
                  <a:pt x="2497877" y="1044540"/>
                </a:moveTo>
                <a:lnTo>
                  <a:pt x="2488888" y="1047647"/>
                </a:lnTo>
                <a:lnTo>
                  <a:pt x="2494279" y="1059688"/>
                </a:lnTo>
                <a:lnTo>
                  <a:pt x="2502916" y="1055877"/>
                </a:lnTo>
                <a:lnTo>
                  <a:pt x="2497877" y="1044540"/>
                </a:lnTo>
                <a:close/>
              </a:path>
              <a:path w="2530475" h="1118235">
                <a:moveTo>
                  <a:pt x="2530475" y="1033271"/>
                </a:moveTo>
                <a:lnTo>
                  <a:pt x="2497877" y="1044540"/>
                </a:lnTo>
                <a:lnTo>
                  <a:pt x="2502916" y="1055877"/>
                </a:lnTo>
                <a:lnTo>
                  <a:pt x="2494279" y="1059688"/>
                </a:lnTo>
                <a:lnTo>
                  <a:pt x="2526979" y="1059688"/>
                </a:lnTo>
                <a:lnTo>
                  <a:pt x="2530475" y="1033271"/>
                </a:lnTo>
                <a:close/>
              </a:path>
              <a:path w="2530475" h="1118235">
                <a:moveTo>
                  <a:pt x="2497045" y="1042669"/>
                </a:moveTo>
                <a:lnTo>
                  <a:pt x="2486659" y="1042669"/>
                </a:lnTo>
                <a:lnTo>
                  <a:pt x="2487168" y="1043685"/>
                </a:lnTo>
                <a:lnTo>
                  <a:pt x="2488888" y="1047647"/>
                </a:lnTo>
                <a:lnTo>
                  <a:pt x="2497877" y="1044540"/>
                </a:lnTo>
                <a:lnTo>
                  <a:pt x="2497045" y="1042669"/>
                </a:lnTo>
                <a:close/>
              </a:path>
              <a:path w="2530475" h="1118235">
                <a:moveTo>
                  <a:pt x="2487037" y="1043512"/>
                </a:moveTo>
                <a:lnTo>
                  <a:pt x="2487114" y="1043685"/>
                </a:lnTo>
                <a:lnTo>
                  <a:pt x="2487037" y="1043512"/>
                </a:lnTo>
                <a:close/>
              </a:path>
              <a:path w="2530475" h="1118235">
                <a:moveTo>
                  <a:pt x="2486659" y="1042669"/>
                </a:moveTo>
                <a:lnTo>
                  <a:pt x="2487037" y="1043512"/>
                </a:lnTo>
                <a:lnTo>
                  <a:pt x="2487168" y="1043685"/>
                </a:lnTo>
                <a:lnTo>
                  <a:pt x="2486659" y="1042669"/>
                </a:lnTo>
                <a:close/>
              </a:path>
              <a:path w="2530475" h="1118235">
                <a:moveTo>
                  <a:pt x="9398" y="0"/>
                </a:moveTo>
                <a:lnTo>
                  <a:pt x="0" y="253"/>
                </a:lnTo>
                <a:lnTo>
                  <a:pt x="381" y="16763"/>
                </a:lnTo>
                <a:lnTo>
                  <a:pt x="1777" y="33527"/>
                </a:lnTo>
                <a:lnTo>
                  <a:pt x="11302" y="83693"/>
                </a:lnTo>
                <a:lnTo>
                  <a:pt x="28448" y="133350"/>
                </a:lnTo>
                <a:lnTo>
                  <a:pt x="52959" y="182371"/>
                </a:lnTo>
                <a:lnTo>
                  <a:pt x="84454" y="230377"/>
                </a:lnTo>
                <a:lnTo>
                  <a:pt x="108965" y="261874"/>
                </a:lnTo>
                <a:lnTo>
                  <a:pt x="136271" y="292862"/>
                </a:lnTo>
                <a:lnTo>
                  <a:pt x="166370" y="323214"/>
                </a:lnTo>
                <a:lnTo>
                  <a:pt x="198754" y="352806"/>
                </a:lnTo>
                <a:lnTo>
                  <a:pt x="233679" y="381634"/>
                </a:lnTo>
                <a:lnTo>
                  <a:pt x="270890" y="409828"/>
                </a:lnTo>
                <a:lnTo>
                  <a:pt x="310261" y="437006"/>
                </a:lnTo>
                <a:lnTo>
                  <a:pt x="351789" y="463422"/>
                </a:lnTo>
                <a:lnTo>
                  <a:pt x="395224" y="488822"/>
                </a:lnTo>
                <a:lnTo>
                  <a:pt x="440435" y="513079"/>
                </a:lnTo>
                <a:lnTo>
                  <a:pt x="487425" y="536320"/>
                </a:lnTo>
                <a:lnTo>
                  <a:pt x="535940" y="558419"/>
                </a:lnTo>
                <a:lnTo>
                  <a:pt x="585977" y="579246"/>
                </a:lnTo>
                <a:lnTo>
                  <a:pt x="637413" y="598804"/>
                </a:lnTo>
                <a:lnTo>
                  <a:pt x="690245" y="616838"/>
                </a:lnTo>
                <a:lnTo>
                  <a:pt x="744093" y="633729"/>
                </a:lnTo>
                <a:lnTo>
                  <a:pt x="798956" y="648843"/>
                </a:lnTo>
                <a:lnTo>
                  <a:pt x="854837" y="662685"/>
                </a:lnTo>
                <a:lnTo>
                  <a:pt x="911478" y="674624"/>
                </a:lnTo>
                <a:lnTo>
                  <a:pt x="968755" y="685038"/>
                </a:lnTo>
                <a:lnTo>
                  <a:pt x="1026541" y="693801"/>
                </a:lnTo>
                <a:lnTo>
                  <a:pt x="1084960" y="700532"/>
                </a:lnTo>
                <a:lnTo>
                  <a:pt x="1143634" y="705484"/>
                </a:lnTo>
                <a:lnTo>
                  <a:pt x="1202563" y="708532"/>
                </a:lnTo>
                <a:lnTo>
                  <a:pt x="1320927" y="710310"/>
                </a:lnTo>
                <a:lnTo>
                  <a:pt x="1379601" y="712088"/>
                </a:lnTo>
                <a:lnTo>
                  <a:pt x="1438021" y="715009"/>
                </a:lnTo>
                <a:lnTo>
                  <a:pt x="1496187" y="718946"/>
                </a:lnTo>
                <a:lnTo>
                  <a:pt x="1553845" y="724026"/>
                </a:lnTo>
                <a:lnTo>
                  <a:pt x="1610995" y="730122"/>
                </a:lnTo>
                <a:lnTo>
                  <a:pt x="1667382" y="737107"/>
                </a:lnTo>
                <a:lnTo>
                  <a:pt x="1723008" y="745108"/>
                </a:lnTo>
                <a:lnTo>
                  <a:pt x="1777619" y="753999"/>
                </a:lnTo>
                <a:lnTo>
                  <a:pt x="1831340" y="763904"/>
                </a:lnTo>
                <a:lnTo>
                  <a:pt x="1883791" y="774445"/>
                </a:lnTo>
                <a:lnTo>
                  <a:pt x="1935099" y="785876"/>
                </a:lnTo>
                <a:lnTo>
                  <a:pt x="1984882" y="797940"/>
                </a:lnTo>
                <a:lnTo>
                  <a:pt x="2033270" y="810768"/>
                </a:lnTo>
                <a:lnTo>
                  <a:pt x="2079878" y="824357"/>
                </a:lnTo>
                <a:lnTo>
                  <a:pt x="2124964" y="838453"/>
                </a:lnTo>
                <a:lnTo>
                  <a:pt x="2168144" y="853313"/>
                </a:lnTo>
                <a:lnTo>
                  <a:pt x="2209292" y="868552"/>
                </a:lnTo>
                <a:lnTo>
                  <a:pt x="2248407" y="884427"/>
                </a:lnTo>
                <a:lnTo>
                  <a:pt x="2285365" y="900810"/>
                </a:lnTo>
                <a:lnTo>
                  <a:pt x="2319781" y="917575"/>
                </a:lnTo>
                <a:lnTo>
                  <a:pt x="2367153" y="943482"/>
                </a:lnTo>
                <a:lnTo>
                  <a:pt x="2408554" y="970152"/>
                </a:lnTo>
                <a:lnTo>
                  <a:pt x="2443606" y="997330"/>
                </a:lnTo>
                <a:lnTo>
                  <a:pt x="2472181" y="1025016"/>
                </a:lnTo>
                <a:lnTo>
                  <a:pt x="2487037" y="1043512"/>
                </a:lnTo>
                <a:lnTo>
                  <a:pt x="2486659" y="1042669"/>
                </a:lnTo>
                <a:lnTo>
                  <a:pt x="2497045" y="1042669"/>
                </a:lnTo>
                <a:lnTo>
                  <a:pt x="2495296" y="1038732"/>
                </a:lnTo>
                <a:lnTo>
                  <a:pt x="2495042" y="1038097"/>
                </a:lnTo>
                <a:lnTo>
                  <a:pt x="2494788" y="1037843"/>
                </a:lnTo>
                <a:lnTo>
                  <a:pt x="2487422" y="1028191"/>
                </a:lnTo>
                <a:lnTo>
                  <a:pt x="2479167" y="1018539"/>
                </a:lnTo>
                <a:lnTo>
                  <a:pt x="2449829" y="989964"/>
                </a:lnTo>
                <a:lnTo>
                  <a:pt x="2413889" y="962151"/>
                </a:lnTo>
                <a:lnTo>
                  <a:pt x="2371979" y="935227"/>
                </a:lnTo>
                <a:lnTo>
                  <a:pt x="2324100" y="909065"/>
                </a:lnTo>
                <a:lnTo>
                  <a:pt x="2289175" y="892047"/>
                </a:lnTo>
                <a:lnTo>
                  <a:pt x="2251964" y="875664"/>
                </a:lnTo>
                <a:lnTo>
                  <a:pt x="2212594" y="859663"/>
                </a:lnTo>
                <a:lnTo>
                  <a:pt x="2171192" y="844295"/>
                </a:lnTo>
                <a:lnTo>
                  <a:pt x="2127757" y="829437"/>
                </a:lnTo>
                <a:lnTo>
                  <a:pt x="2082546" y="815213"/>
                </a:lnTo>
                <a:lnTo>
                  <a:pt x="2035682" y="801624"/>
                </a:lnTo>
                <a:lnTo>
                  <a:pt x="1987169" y="788796"/>
                </a:lnTo>
                <a:lnTo>
                  <a:pt x="1937130" y="776477"/>
                </a:lnTo>
                <a:lnTo>
                  <a:pt x="1885696" y="765047"/>
                </a:lnTo>
                <a:lnTo>
                  <a:pt x="1832991" y="754507"/>
                </a:lnTo>
                <a:lnTo>
                  <a:pt x="1779270" y="744601"/>
                </a:lnTo>
                <a:lnTo>
                  <a:pt x="1724405" y="735710"/>
                </a:lnTo>
                <a:lnTo>
                  <a:pt x="1668526" y="727709"/>
                </a:lnTo>
                <a:lnTo>
                  <a:pt x="1612010" y="720597"/>
                </a:lnTo>
                <a:lnTo>
                  <a:pt x="1554733" y="714501"/>
                </a:lnTo>
                <a:lnTo>
                  <a:pt x="1496822" y="709421"/>
                </a:lnTo>
                <a:lnTo>
                  <a:pt x="1438528" y="705484"/>
                </a:lnTo>
                <a:lnTo>
                  <a:pt x="1379854" y="702563"/>
                </a:lnTo>
                <a:lnTo>
                  <a:pt x="1321053" y="700785"/>
                </a:lnTo>
                <a:lnTo>
                  <a:pt x="1203071" y="699134"/>
                </a:lnTo>
                <a:lnTo>
                  <a:pt x="1144524" y="696087"/>
                </a:lnTo>
                <a:lnTo>
                  <a:pt x="1086103" y="691133"/>
                </a:lnTo>
                <a:lnTo>
                  <a:pt x="1028065" y="684402"/>
                </a:lnTo>
                <a:lnTo>
                  <a:pt x="970406" y="675766"/>
                </a:lnTo>
                <a:lnTo>
                  <a:pt x="913383" y="665352"/>
                </a:lnTo>
                <a:lnTo>
                  <a:pt x="857123" y="653414"/>
                </a:lnTo>
                <a:lnTo>
                  <a:pt x="801497" y="639699"/>
                </a:lnTo>
                <a:lnTo>
                  <a:pt x="746887" y="624585"/>
                </a:lnTo>
                <a:lnTo>
                  <a:pt x="693293" y="607949"/>
                </a:lnTo>
                <a:lnTo>
                  <a:pt x="640842" y="589788"/>
                </a:lnTo>
                <a:lnTo>
                  <a:pt x="589660" y="570483"/>
                </a:lnTo>
                <a:lnTo>
                  <a:pt x="539876" y="549782"/>
                </a:lnTo>
                <a:lnTo>
                  <a:pt x="491617" y="527812"/>
                </a:lnTo>
                <a:lnTo>
                  <a:pt x="444880" y="504697"/>
                </a:lnTo>
                <a:lnTo>
                  <a:pt x="400050" y="480568"/>
                </a:lnTo>
                <a:lnTo>
                  <a:pt x="356870" y="455421"/>
                </a:lnTo>
                <a:lnTo>
                  <a:pt x="315722" y="429259"/>
                </a:lnTo>
                <a:lnTo>
                  <a:pt x="276606" y="402208"/>
                </a:lnTo>
                <a:lnTo>
                  <a:pt x="239775" y="374269"/>
                </a:lnTo>
                <a:lnTo>
                  <a:pt x="205104" y="345694"/>
                </a:lnTo>
                <a:lnTo>
                  <a:pt x="172974" y="316356"/>
                </a:lnTo>
                <a:lnTo>
                  <a:pt x="143383" y="286512"/>
                </a:lnTo>
                <a:lnTo>
                  <a:pt x="116459" y="255904"/>
                </a:lnTo>
                <a:lnTo>
                  <a:pt x="92201" y="224916"/>
                </a:lnTo>
                <a:lnTo>
                  <a:pt x="61340" y="177800"/>
                </a:lnTo>
                <a:lnTo>
                  <a:pt x="37337" y="129793"/>
                </a:lnTo>
                <a:lnTo>
                  <a:pt x="20574" y="81406"/>
                </a:lnTo>
                <a:lnTo>
                  <a:pt x="11302" y="32765"/>
                </a:lnTo>
                <a:lnTo>
                  <a:pt x="9906" y="16509"/>
                </a:lnTo>
                <a:lnTo>
                  <a:pt x="9398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84963" y="6288090"/>
            <a:ext cx="5723939" cy="999977"/>
          </a:xfrm>
          <a:custGeom>
            <a:avLst/>
            <a:gdLst/>
            <a:ahLst/>
            <a:cxnLst/>
            <a:rect l="l" t="t" r="r" b="b"/>
            <a:pathLst>
              <a:path w="4894580" h="906779">
                <a:moveTo>
                  <a:pt x="914384" y="8889"/>
                </a:moveTo>
                <a:lnTo>
                  <a:pt x="778637" y="8889"/>
                </a:lnTo>
                <a:lnTo>
                  <a:pt x="850773" y="11429"/>
                </a:lnTo>
                <a:lnTo>
                  <a:pt x="922274" y="19049"/>
                </a:lnTo>
                <a:lnTo>
                  <a:pt x="992759" y="30479"/>
                </a:lnTo>
                <a:lnTo>
                  <a:pt x="1061593" y="46989"/>
                </a:lnTo>
                <a:lnTo>
                  <a:pt x="1128014" y="67309"/>
                </a:lnTo>
                <a:lnTo>
                  <a:pt x="1191768" y="91439"/>
                </a:lnTo>
                <a:lnTo>
                  <a:pt x="1251965" y="118109"/>
                </a:lnTo>
                <a:lnTo>
                  <a:pt x="1308227" y="148589"/>
                </a:lnTo>
                <a:lnTo>
                  <a:pt x="1360043" y="181609"/>
                </a:lnTo>
                <a:lnTo>
                  <a:pt x="1406652" y="215899"/>
                </a:lnTo>
                <a:lnTo>
                  <a:pt x="1447546" y="252729"/>
                </a:lnTo>
                <a:lnTo>
                  <a:pt x="1482344" y="292099"/>
                </a:lnTo>
                <a:lnTo>
                  <a:pt x="1510157" y="331469"/>
                </a:lnTo>
                <a:lnTo>
                  <a:pt x="1530731" y="372109"/>
                </a:lnTo>
                <a:lnTo>
                  <a:pt x="1543303" y="412749"/>
                </a:lnTo>
                <a:lnTo>
                  <a:pt x="1547622" y="453389"/>
                </a:lnTo>
                <a:lnTo>
                  <a:pt x="1550035" y="474979"/>
                </a:lnTo>
                <a:lnTo>
                  <a:pt x="1550289" y="476249"/>
                </a:lnTo>
                <a:lnTo>
                  <a:pt x="1557527" y="496569"/>
                </a:lnTo>
                <a:lnTo>
                  <a:pt x="1557654" y="497839"/>
                </a:lnTo>
                <a:lnTo>
                  <a:pt x="1557909" y="497839"/>
                </a:lnTo>
                <a:lnTo>
                  <a:pt x="1569593" y="518159"/>
                </a:lnTo>
                <a:lnTo>
                  <a:pt x="1569974" y="519429"/>
                </a:lnTo>
                <a:lnTo>
                  <a:pt x="1586102" y="539749"/>
                </a:lnTo>
                <a:lnTo>
                  <a:pt x="1631950" y="581659"/>
                </a:lnTo>
                <a:lnTo>
                  <a:pt x="1693545" y="622299"/>
                </a:lnTo>
                <a:lnTo>
                  <a:pt x="1729739" y="642619"/>
                </a:lnTo>
                <a:lnTo>
                  <a:pt x="1769618" y="661669"/>
                </a:lnTo>
                <a:lnTo>
                  <a:pt x="1812671" y="680719"/>
                </a:lnTo>
                <a:lnTo>
                  <a:pt x="1859026" y="698499"/>
                </a:lnTo>
                <a:lnTo>
                  <a:pt x="1908428" y="716279"/>
                </a:lnTo>
                <a:lnTo>
                  <a:pt x="1960626" y="734059"/>
                </a:lnTo>
                <a:lnTo>
                  <a:pt x="2015744" y="750569"/>
                </a:lnTo>
                <a:lnTo>
                  <a:pt x="2073275" y="767079"/>
                </a:lnTo>
                <a:lnTo>
                  <a:pt x="2195703" y="797559"/>
                </a:lnTo>
                <a:lnTo>
                  <a:pt x="2260091" y="811529"/>
                </a:lnTo>
                <a:lnTo>
                  <a:pt x="2394839" y="836929"/>
                </a:lnTo>
                <a:lnTo>
                  <a:pt x="2464816" y="848359"/>
                </a:lnTo>
                <a:lnTo>
                  <a:pt x="2609215" y="868679"/>
                </a:lnTo>
                <a:lnTo>
                  <a:pt x="2758440" y="885189"/>
                </a:lnTo>
                <a:lnTo>
                  <a:pt x="2911348" y="897889"/>
                </a:lnTo>
                <a:lnTo>
                  <a:pt x="3066669" y="904239"/>
                </a:lnTo>
                <a:lnTo>
                  <a:pt x="3223260" y="906779"/>
                </a:lnTo>
                <a:lnTo>
                  <a:pt x="3379851" y="905509"/>
                </a:lnTo>
                <a:lnTo>
                  <a:pt x="3649757" y="897889"/>
                </a:lnTo>
                <a:lnTo>
                  <a:pt x="3223387" y="897889"/>
                </a:lnTo>
                <a:lnTo>
                  <a:pt x="3067177" y="895349"/>
                </a:lnTo>
                <a:lnTo>
                  <a:pt x="2912110" y="887729"/>
                </a:lnTo>
                <a:lnTo>
                  <a:pt x="2759456" y="876299"/>
                </a:lnTo>
                <a:lnTo>
                  <a:pt x="2610485" y="859789"/>
                </a:lnTo>
                <a:lnTo>
                  <a:pt x="2466466" y="839469"/>
                </a:lnTo>
                <a:lnTo>
                  <a:pt x="2396616" y="828039"/>
                </a:lnTo>
                <a:lnTo>
                  <a:pt x="2328418" y="815339"/>
                </a:lnTo>
                <a:lnTo>
                  <a:pt x="2197862" y="787399"/>
                </a:lnTo>
                <a:lnTo>
                  <a:pt x="2135759" y="773429"/>
                </a:lnTo>
                <a:lnTo>
                  <a:pt x="2075814" y="758189"/>
                </a:lnTo>
                <a:lnTo>
                  <a:pt x="2018538" y="741679"/>
                </a:lnTo>
                <a:lnTo>
                  <a:pt x="1963674" y="725169"/>
                </a:lnTo>
                <a:lnTo>
                  <a:pt x="1911603" y="707389"/>
                </a:lnTo>
                <a:lnTo>
                  <a:pt x="1862582" y="689609"/>
                </a:lnTo>
                <a:lnTo>
                  <a:pt x="1816481" y="671829"/>
                </a:lnTo>
                <a:lnTo>
                  <a:pt x="1773682" y="652779"/>
                </a:lnTo>
                <a:lnTo>
                  <a:pt x="1734312" y="633729"/>
                </a:lnTo>
                <a:lnTo>
                  <a:pt x="1698498" y="614679"/>
                </a:lnTo>
                <a:lnTo>
                  <a:pt x="1666239" y="594359"/>
                </a:lnTo>
                <a:lnTo>
                  <a:pt x="1613789" y="554989"/>
                </a:lnTo>
                <a:lnTo>
                  <a:pt x="1578423" y="514349"/>
                </a:lnTo>
                <a:lnTo>
                  <a:pt x="1577848" y="514349"/>
                </a:lnTo>
                <a:lnTo>
                  <a:pt x="1566851" y="494029"/>
                </a:lnTo>
                <a:lnTo>
                  <a:pt x="1566545" y="494029"/>
                </a:lnTo>
                <a:lnTo>
                  <a:pt x="1559731" y="473709"/>
                </a:lnTo>
                <a:lnTo>
                  <a:pt x="1559560" y="473709"/>
                </a:lnTo>
                <a:lnTo>
                  <a:pt x="1559401" y="472916"/>
                </a:lnTo>
                <a:lnTo>
                  <a:pt x="1559409" y="472439"/>
                </a:lnTo>
                <a:lnTo>
                  <a:pt x="1557147" y="453389"/>
                </a:lnTo>
                <a:lnTo>
                  <a:pt x="1552575" y="410209"/>
                </a:lnTo>
                <a:lnTo>
                  <a:pt x="1539366" y="367029"/>
                </a:lnTo>
                <a:lnTo>
                  <a:pt x="1518031" y="326389"/>
                </a:lnTo>
                <a:lnTo>
                  <a:pt x="1489456" y="285749"/>
                </a:lnTo>
                <a:lnTo>
                  <a:pt x="1454150" y="246379"/>
                </a:lnTo>
                <a:lnTo>
                  <a:pt x="1412494" y="208279"/>
                </a:lnTo>
                <a:lnTo>
                  <a:pt x="1365250" y="173989"/>
                </a:lnTo>
                <a:lnTo>
                  <a:pt x="1339723" y="156209"/>
                </a:lnTo>
                <a:lnTo>
                  <a:pt x="1312926" y="140969"/>
                </a:lnTo>
                <a:lnTo>
                  <a:pt x="1284986" y="124459"/>
                </a:lnTo>
                <a:lnTo>
                  <a:pt x="1256029" y="110489"/>
                </a:lnTo>
                <a:lnTo>
                  <a:pt x="1195197" y="82549"/>
                </a:lnTo>
                <a:lnTo>
                  <a:pt x="1130935" y="58419"/>
                </a:lnTo>
                <a:lnTo>
                  <a:pt x="1063878" y="38099"/>
                </a:lnTo>
                <a:lnTo>
                  <a:pt x="994537" y="21589"/>
                </a:lnTo>
                <a:lnTo>
                  <a:pt x="959231" y="15239"/>
                </a:lnTo>
                <a:lnTo>
                  <a:pt x="914384" y="8889"/>
                </a:lnTo>
                <a:close/>
              </a:path>
              <a:path w="4894580" h="906779">
                <a:moveTo>
                  <a:pt x="4834382" y="722629"/>
                </a:moveTo>
                <a:lnTo>
                  <a:pt x="4781677" y="742949"/>
                </a:lnTo>
                <a:lnTo>
                  <a:pt x="4713478" y="763269"/>
                </a:lnTo>
                <a:lnTo>
                  <a:pt x="4673981" y="773429"/>
                </a:lnTo>
                <a:lnTo>
                  <a:pt x="4631055" y="782319"/>
                </a:lnTo>
                <a:lnTo>
                  <a:pt x="4584954" y="792479"/>
                </a:lnTo>
                <a:lnTo>
                  <a:pt x="4535805" y="801369"/>
                </a:lnTo>
                <a:lnTo>
                  <a:pt x="4483734" y="810259"/>
                </a:lnTo>
                <a:lnTo>
                  <a:pt x="4428871" y="817879"/>
                </a:lnTo>
                <a:lnTo>
                  <a:pt x="4371467" y="826769"/>
                </a:lnTo>
                <a:lnTo>
                  <a:pt x="4249293" y="842009"/>
                </a:lnTo>
                <a:lnTo>
                  <a:pt x="4185030" y="848359"/>
                </a:lnTo>
                <a:lnTo>
                  <a:pt x="4118737" y="855979"/>
                </a:lnTo>
                <a:lnTo>
                  <a:pt x="4050538" y="862329"/>
                </a:lnTo>
                <a:lnTo>
                  <a:pt x="3980688" y="867409"/>
                </a:lnTo>
                <a:lnTo>
                  <a:pt x="3909314" y="873759"/>
                </a:lnTo>
                <a:lnTo>
                  <a:pt x="3836543" y="878839"/>
                </a:lnTo>
                <a:lnTo>
                  <a:pt x="3534918" y="892809"/>
                </a:lnTo>
                <a:lnTo>
                  <a:pt x="3379724" y="896619"/>
                </a:lnTo>
                <a:lnTo>
                  <a:pt x="3223387" y="897889"/>
                </a:lnTo>
                <a:lnTo>
                  <a:pt x="3649757" y="897889"/>
                </a:lnTo>
                <a:lnTo>
                  <a:pt x="3687953" y="896619"/>
                </a:lnTo>
                <a:lnTo>
                  <a:pt x="3837178" y="887729"/>
                </a:lnTo>
                <a:lnTo>
                  <a:pt x="3981450" y="877569"/>
                </a:lnTo>
                <a:lnTo>
                  <a:pt x="4186047" y="858519"/>
                </a:lnTo>
                <a:lnTo>
                  <a:pt x="4372737" y="835659"/>
                </a:lnTo>
                <a:lnTo>
                  <a:pt x="4430268" y="828039"/>
                </a:lnTo>
                <a:lnTo>
                  <a:pt x="4537329" y="810259"/>
                </a:lnTo>
                <a:lnTo>
                  <a:pt x="4586732" y="801369"/>
                </a:lnTo>
                <a:lnTo>
                  <a:pt x="4632959" y="792479"/>
                </a:lnTo>
                <a:lnTo>
                  <a:pt x="4676013" y="782319"/>
                </a:lnTo>
                <a:lnTo>
                  <a:pt x="4715764" y="772159"/>
                </a:lnTo>
                <a:lnTo>
                  <a:pt x="4784471" y="751839"/>
                </a:lnTo>
                <a:lnTo>
                  <a:pt x="4838065" y="731519"/>
                </a:lnTo>
                <a:lnTo>
                  <a:pt x="4838954" y="731519"/>
                </a:lnTo>
                <a:lnTo>
                  <a:pt x="4839334" y="730249"/>
                </a:lnTo>
                <a:lnTo>
                  <a:pt x="4840918" y="729031"/>
                </a:lnTo>
                <a:lnTo>
                  <a:pt x="4836148" y="723899"/>
                </a:lnTo>
                <a:lnTo>
                  <a:pt x="4833112" y="723899"/>
                </a:lnTo>
                <a:lnTo>
                  <a:pt x="4834382" y="722629"/>
                </a:lnTo>
                <a:close/>
              </a:path>
              <a:path w="4894580" h="906779">
                <a:moveTo>
                  <a:pt x="4879575" y="713739"/>
                </a:moveTo>
                <a:lnTo>
                  <a:pt x="4844669" y="713739"/>
                </a:lnTo>
                <a:lnTo>
                  <a:pt x="4850892" y="721359"/>
                </a:lnTo>
                <a:lnTo>
                  <a:pt x="4840918" y="729031"/>
                </a:lnTo>
                <a:lnTo>
                  <a:pt x="4864481" y="754379"/>
                </a:lnTo>
                <a:lnTo>
                  <a:pt x="4879575" y="713739"/>
                </a:lnTo>
                <a:close/>
              </a:path>
              <a:path w="4894580" h="906779">
                <a:moveTo>
                  <a:pt x="4844669" y="713739"/>
                </a:moveTo>
                <a:lnTo>
                  <a:pt x="4834782" y="722431"/>
                </a:lnTo>
                <a:lnTo>
                  <a:pt x="4840918" y="729031"/>
                </a:lnTo>
                <a:lnTo>
                  <a:pt x="4850892" y="721359"/>
                </a:lnTo>
                <a:lnTo>
                  <a:pt x="4844669" y="713739"/>
                </a:lnTo>
                <a:close/>
              </a:path>
              <a:path w="4894580" h="906779">
                <a:moveTo>
                  <a:pt x="4834782" y="722431"/>
                </a:moveTo>
                <a:lnTo>
                  <a:pt x="4833112" y="723899"/>
                </a:lnTo>
                <a:lnTo>
                  <a:pt x="4836148" y="723899"/>
                </a:lnTo>
                <a:lnTo>
                  <a:pt x="4834782" y="722431"/>
                </a:lnTo>
                <a:close/>
              </a:path>
              <a:path w="4894580" h="906779">
                <a:moveTo>
                  <a:pt x="4894199" y="674369"/>
                </a:moveTo>
                <a:lnTo>
                  <a:pt x="4812538" y="698499"/>
                </a:lnTo>
                <a:lnTo>
                  <a:pt x="4834782" y="722431"/>
                </a:lnTo>
                <a:lnTo>
                  <a:pt x="4844669" y="713739"/>
                </a:lnTo>
                <a:lnTo>
                  <a:pt x="4879575" y="713739"/>
                </a:lnTo>
                <a:lnTo>
                  <a:pt x="4894199" y="674369"/>
                </a:lnTo>
                <a:close/>
              </a:path>
              <a:path w="4894580" h="906779">
                <a:moveTo>
                  <a:pt x="1577466" y="513079"/>
                </a:moveTo>
                <a:lnTo>
                  <a:pt x="1577848" y="514349"/>
                </a:lnTo>
                <a:lnTo>
                  <a:pt x="1578423" y="514349"/>
                </a:lnTo>
                <a:lnTo>
                  <a:pt x="1577466" y="513079"/>
                </a:lnTo>
                <a:close/>
              </a:path>
              <a:path w="4894580" h="906779">
                <a:moveTo>
                  <a:pt x="1566164" y="492759"/>
                </a:moveTo>
                <a:lnTo>
                  <a:pt x="1566545" y="494029"/>
                </a:lnTo>
                <a:lnTo>
                  <a:pt x="1566851" y="494029"/>
                </a:lnTo>
                <a:lnTo>
                  <a:pt x="1566164" y="492759"/>
                </a:lnTo>
                <a:close/>
              </a:path>
              <a:path w="4894580" h="906779">
                <a:moveTo>
                  <a:pt x="1559306" y="472439"/>
                </a:moveTo>
                <a:lnTo>
                  <a:pt x="1559560" y="473709"/>
                </a:lnTo>
                <a:lnTo>
                  <a:pt x="1559465" y="472916"/>
                </a:lnTo>
                <a:lnTo>
                  <a:pt x="1559306" y="472439"/>
                </a:lnTo>
                <a:close/>
              </a:path>
              <a:path w="4894580" h="906779">
                <a:moveTo>
                  <a:pt x="1559465" y="472916"/>
                </a:moveTo>
                <a:lnTo>
                  <a:pt x="1559560" y="473709"/>
                </a:lnTo>
                <a:lnTo>
                  <a:pt x="1559731" y="473709"/>
                </a:lnTo>
                <a:lnTo>
                  <a:pt x="1559465" y="472916"/>
                </a:lnTo>
                <a:close/>
              </a:path>
              <a:path w="4894580" h="906779">
                <a:moveTo>
                  <a:pt x="1559409" y="472439"/>
                </a:moveTo>
                <a:lnTo>
                  <a:pt x="1559465" y="472916"/>
                </a:lnTo>
                <a:lnTo>
                  <a:pt x="1559409" y="472439"/>
                </a:lnTo>
                <a:close/>
              </a:path>
              <a:path w="4894580" h="906779">
                <a:moveTo>
                  <a:pt x="814959" y="0"/>
                </a:moveTo>
                <a:lnTo>
                  <a:pt x="742188" y="0"/>
                </a:lnTo>
                <a:lnTo>
                  <a:pt x="669798" y="2539"/>
                </a:lnTo>
                <a:lnTo>
                  <a:pt x="562863" y="10159"/>
                </a:lnTo>
                <a:lnTo>
                  <a:pt x="493775" y="19049"/>
                </a:lnTo>
                <a:lnTo>
                  <a:pt x="426847" y="29209"/>
                </a:lnTo>
                <a:lnTo>
                  <a:pt x="331850" y="48259"/>
                </a:lnTo>
                <a:lnTo>
                  <a:pt x="273050" y="63499"/>
                </a:lnTo>
                <a:lnTo>
                  <a:pt x="218439" y="78739"/>
                </a:lnTo>
                <a:lnTo>
                  <a:pt x="168656" y="96519"/>
                </a:lnTo>
                <a:lnTo>
                  <a:pt x="124206" y="115569"/>
                </a:lnTo>
                <a:lnTo>
                  <a:pt x="104012" y="124459"/>
                </a:lnTo>
                <a:lnTo>
                  <a:pt x="68580" y="144779"/>
                </a:lnTo>
                <a:lnTo>
                  <a:pt x="28067" y="176529"/>
                </a:lnTo>
                <a:lnTo>
                  <a:pt x="4825" y="209549"/>
                </a:lnTo>
                <a:lnTo>
                  <a:pt x="1397" y="220979"/>
                </a:lnTo>
                <a:lnTo>
                  <a:pt x="1143" y="220979"/>
                </a:lnTo>
                <a:lnTo>
                  <a:pt x="0" y="232409"/>
                </a:lnTo>
                <a:lnTo>
                  <a:pt x="9525" y="233679"/>
                </a:lnTo>
                <a:lnTo>
                  <a:pt x="10541" y="223519"/>
                </a:lnTo>
                <a:lnTo>
                  <a:pt x="10413" y="223519"/>
                </a:lnTo>
                <a:lnTo>
                  <a:pt x="10668" y="222249"/>
                </a:lnTo>
                <a:lnTo>
                  <a:pt x="13843" y="212089"/>
                </a:lnTo>
                <a:lnTo>
                  <a:pt x="14144" y="212089"/>
                </a:lnTo>
                <a:lnTo>
                  <a:pt x="46228" y="172719"/>
                </a:lnTo>
                <a:lnTo>
                  <a:pt x="90424" y="143509"/>
                </a:lnTo>
                <a:lnTo>
                  <a:pt x="108585" y="133349"/>
                </a:lnTo>
                <a:lnTo>
                  <a:pt x="149479" y="114299"/>
                </a:lnTo>
                <a:lnTo>
                  <a:pt x="196087" y="96519"/>
                </a:lnTo>
                <a:lnTo>
                  <a:pt x="221487" y="88899"/>
                </a:lnTo>
                <a:lnTo>
                  <a:pt x="248031" y="80009"/>
                </a:lnTo>
                <a:lnTo>
                  <a:pt x="275589" y="72389"/>
                </a:lnTo>
                <a:lnTo>
                  <a:pt x="334137" y="57149"/>
                </a:lnTo>
                <a:lnTo>
                  <a:pt x="396239" y="44449"/>
                </a:lnTo>
                <a:lnTo>
                  <a:pt x="428498" y="39369"/>
                </a:lnTo>
                <a:lnTo>
                  <a:pt x="461518" y="33019"/>
                </a:lnTo>
                <a:lnTo>
                  <a:pt x="495173" y="27939"/>
                </a:lnTo>
                <a:lnTo>
                  <a:pt x="599059" y="16509"/>
                </a:lnTo>
                <a:lnTo>
                  <a:pt x="670433" y="11429"/>
                </a:lnTo>
                <a:lnTo>
                  <a:pt x="742441" y="8889"/>
                </a:lnTo>
                <a:lnTo>
                  <a:pt x="914384" y="8889"/>
                </a:lnTo>
                <a:lnTo>
                  <a:pt x="887476" y="5079"/>
                </a:lnTo>
                <a:lnTo>
                  <a:pt x="814959" y="0"/>
                </a:lnTo>
                <a:close/>
              </a:path>
              <a:path w="4894580" h="906779">
                <a:moveTo>
                  <a:pt x="10668" y="222249"/>
                </a:moveTo>
                <a:lnTo>
                  <a:pt x="10413" y="223519"/>
                </a:lnTo>
                <a:lnTo>
                  <a:pt x="10604" y="222884"/>
                </a:lnTo>
                <a:lnTo>
                  <a:pt x="10668" y="222249"/>
                </a:lnTo>
                <a:close/>
              </a:path>
              <a:path w="4894580" h="906779">
                <a:moveTo>
                  <a:pt x="10604" y="222884"/>
                </a:moveTo>
                <a:lnTo>
                  <a:pt x="10413" y="223519"/>
                </a:lnTo>
                <a:lnTo>
                  <a:pt x="10541" y="223519"/>
                </a:lnTo>
                <a:lnTo>
                  <a:pt x="10604" y="222884"/>
                </a:lnTo>
                <a:close/>
              </a:path>
              <a:path w="4894580" h="906779">
                <a:moveTo>
                  <a:pt x="10794" y="222249"/>
                </a:moveTo>
                <a:lnTo>
                  <a:pt x="10604" y="222884"/>
                </a:lnTo>
                <a:lnTo>
                  <a:pt x="10794" y="222249"/>
                </a:lnTo>
                <a:close/>
              </a:path>
              <a:path w="4894580" h="906779">
                <a:moveTo>
                  <a:pt x="14144" y="212089"/>
                </a:moveTo>
                <a:lnTo>
                  <a:pt x="13843" y="212089"/>
                </a:lnTo>
                <a:lnTo>
                  <a:pt x="13462" y="213359"/>
                </a:lnTo>
                <a:lnTo>
                  <a:pt x="14144" y="21208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87515" y="6459626"/>
            <a:ext cx="3756057" cy="921547"/>
          </a:xfrm>
          <a:custGeom>
            <a:avLst/>
            <a:gdLst/>
            <a:ahLst/>
            <a:cxnLst/>
            <a:rect l="l" t="t" r="r" b="b"/>
            <a:pathLst>
              <a:path w="3211829" h="835659">
                <a:moveTo>
                  <a:pt x="9398" y="0"/>
                </a:moveTo>
                <a:lnTo>
                  <a:pt x="0" y="558"/>
                </a:lnTo>
                <a:lnTo>
                  <a:pt x="2286" y="39509"/>
                </a:lnTo>
                <a:lnTo>
                  <a:pt x="9271" y="78841"/>
                </a:lnTo>
                <a:lnTo>
                  <a:pt x="20574" y="118008"/>
                </a:lnTo>
                <a:lnTo>
                  <a:pt x="36322" y="156933"/>
                </a:lnTo>
                <a:lnTo>
                  <a:pt x="56134" y="195529"/>
                </a:lnTo>
                <a:lnTo>
                  <a:pt x="79883" y="233591"/>
                </a:lnTo>
                <a:lnTo>
                  <a:pt x="107569" y="271221"/>
                </a:lnTo>
                <a:lnTo>
                  <a:pt x="138937" y="308254"/>
                </a:lnTo>
                <a:lnTo>
                  <a:pt x="173609" y="344652"/>
                </a:lnTo>
                <a:lnTo>
                  <a:pt x="211836" y="380288"/>
                </a:lnTo>
                <a:lnTo>
                  <a:pt x="253237" y="415213"/>
                </a:lnTo>
                <a:lnTo>
                  <a:pt x="297688" y="449262"/>
                </a:lnTo>
                <a:lnTo>
                  <a:pt x="345186" y="482333"/>
                </a:lnTo>
                <a:lnTo>
                  <a:pt x="395350" y="514451"/>
                </a:lnTo>
                <a:lnTo>
                  <a:pt x="448183" y="545401"/>
                </a:lnTo>
                <a:lnTo>
                  <a:pt x="503554" y="575297"/>
                </a:lnTo>
                <a:lnTo>
                  <a:pt x="561213" y="603948"/>
                </a:lnTo>
                <a:lnTo>
                  <a:pt x="621029" y="631266"/>
                </a:lnTo>
                <a:lnTo>
                  <a:pt x="682878" y="657224"/>
                </a:lnTo>
                <a:lnTo>
                  <a:pt x="746760" y="681761"/>
                </a:lnTo>
                <a:lnTo>
                  <a:pt x="812419" y="704761"/>
                </a:lnTo>
                <a:lnTo>
                  <a:pt x="879601" y="726147"/>
                </a:lnTo>
                <a:lnTo>
                  <a:pt x="948182" y="745896"/>
                </a:lnTo>
                <a:lnTo>
                  <a:pt x="1018159" y="763841"/>
                </a:lnTo>
                <a:lnTo>
                  <a:pt x="1089278" y="779970"/>
                </a:lnTo>
                <a:lnTo>
                  <a:pt x="1161541" y="794194"/>
                </a:lnTo>
                <a:lnTo>
                  <a:pt x="1234694" y="806411"/>
                </a:lnTo>
                <a:lnTo>
                  <a:pt x="1308353" y="816622"/>
                </a:lnTo>
                <a:lnTo>
                  <a:pt x="1382776" y="824738"/>
                </a:lnTo>
                <a:lnTo>
                  <a:pt x="1457705" y="830554"/>
                </a:lnTo>
                <a:lnTo>
                  <a:pt x="1532763" y="834085"/>
                </a:lnTo>
                <a:lnTo>
                  <a:pt x="1608074" y="835329"/>
                </a:lnTo>
                <a:lnTo>
                  <a:pt x="1758315" y="833526"/>
                </a:lnTo>
                <a:lnTo>
                  <a:pt x="1907413" y="828281"/>
                </a:lnTo>
                <a:lnTo>
                  <a:pt x="1950751" y="825804"/>
                </a:lnTo>
                <a:lnTo>
                  <a:pt x="1608201" y="825804"/>
                </a:lnTo>
                <a:lnTo>
                  <a:pt x="1533144" y="824572"/>
                </a:lnTo>
                <a:lnTo>
                  <a:pt x="1458341" y="821067"/>
                </a:lnTo>
                <a:lnTo>
                  <a:pt x="1383919" y="815263"/>
                </a:lnTo>
                <a:lnTo>
                  <a:pt x="1309751" y="807186"/>
                </a:lnTo>
                <a:lnTo>
                  <a:pt x="1236218" y="797013"/>
                </a:lnTo>
                <a:lnTo>
                  <a:pt x="1163320" y="784847"/>
                </a:lnTo>
                <a:lnTo>
                  <a:pt x="1091438" y="770686"/>
                </a:lnTo>
                <a:lnTo>
                  <a:pt x="1020572" y="754621"/>
                </a:lnTo>
                <a:lnTo>
                  <a:pt x="950849" y="736752"/>
                </a:lnTo>
                <a:lnTo>
                  <a:pt x="882396" y="717067"/>
                </a:lnTo>
                <a:lnTo>
                  <a:pt x="815466" y="695769"/>
                </a:lnTo>
                <a:lnTo>
                  <a:pt x="750188" y="672871"/>
                </a:lnTo>
                <a:lnTo>
                  <a:pt x="686688" y="648449"/>
                </a:lnTo>
                <a:lnTo>
                  <a:pt x="625094" y="622592"/>
                </a:lnTo>
                <a:lnTo>
                  <a:pt x="565403" y="595426"/>
                </a:lnTo>
                <a:lnTo>
                  <a:pt x="508126" y="566915"/>
                </a:lnTo>
                <a:lnTo>
                  <a:pt x="453009" y="537184"/>
                </a:lnTo>
                <a:lnTo>
                  <a:pt x="400431" y="506425"/>
                </a:lnTo>
                <a:lnTo>
                  <a:pt x="350647" y="474522"/>
                </a:lnTo>
                <a:lnTo>
                  <a:pt x="303529" y="441693"/>
                </a:lnTo>
                <a:lnTo>
                  <a:pt x="259461" y="407923"/>
                </a:lnTo>
                <a:lnTo>
                  <a:pt x="218312" y="373316"/>
                </a:lnTo>
                <a:lnTo>
                  <a:pt x="180594" y="338073"/>
                </a:lnTo>
                <a:lnTo>
                  <a:pt x="146176" y="302094"/>
                </a:lnTo>
                <a:lnTo>
                  <a:pt x="115188" y="265582"/>
                </a:lnTo>
                <a:lnTo>
                  <a:pt x="88011" y="228536"/>
                </a:lnTo>
                <a:lnTo>
                  <a:pt x="64515" y="191173"/>
                </a:lnTo>
                <a:lnTo>
                  <a:pt x="45085" y="153377"/>
                </a:lnTo>
                <a:lnTo>
                  <a:pt x="29718" y="115341"/>
                </a:lnTo>
                <a:lnTo>
                  <a:pt x="18669" y="77165"/>
                </a:lnTo>
                <a:lnTo>
                  <a:pt x="11684" y="38950"/>
                </a:lnTo>
                <a:lnTo>
                  <a:pt x="9398" y="0"/>
                </a:lnTo>
                <a:close/>
              </a:path>
              <a:path w="3211829" h="835659">
                <a:moveTo>
                  <a:pt x="3152965" y="586727"/>
                </a:moveTo>
                <a:lnTo>
                  <a:pt x="3102864" y="614476"/>
                </a:lnTo>
                <a:lnTo>
                  <a:pt x="3037458" y="641769"/>
                </a:lnTo>
                <a:lnTo>
                  <a:pt x="2999613" y="655154"/>
                </a:lnTo>
                <a:lnTo>
                  <a:pt x="2958465" y="668172"/>
                </a:lnTo>
                <a:lnTo>
                  <a:pt x="2914269" y="680897"/>
                </a:lnTo>
                <a:lnTo>
                  <a:pt x="2867152" y="693254"/>
                </a:lnTo>
                <a:lnTo>
                  <a:pt x="2817241" y="705332"/>
                </a:lnTo>
                <a:lnTo>
                  <a:pt x="2764663" y="716940"/>
                </a:lnTo>
                <a:lnTo>
                  <a:pt x="2709545" y="728167"/>
                </a:lnTo>
                <a:lnTo>
                  <a:pt x="2652141" y="738911"/>
                </a:lnTo>
                <a:lnTo>
                  <a:pt x="2592451" y="749185"/>
                </a:lnTo>
                <a:lnTo>
                  <a:pt x="2530729" y="758901"/>
                </a:lnTo>
                <a:lnTo>
                  <a:pt x="2467102" y="768134"/>
                </a:lnTo>
                <a:lnTo>
                  <a:pt x="2401697" y="776795"/>
                </a:lnTo>
                <a:lnTo>
                  <a:pt x="2334641" y="784783"/>
                </a:lnTo>
                <a:lnTo>
                  <a:pt x="2196465" y="798969"/>
                </a:lnTo>
                <a:lnTo>
                  <a:pt x="2053590" y="810386"/>
                </a:lnTo>
                <a:lnTo>
                  <a:pt x="1907031" y="818769"/>
                </a:lnTo>
                <a:lnTo>
                  <a:pt x="1758188" y="824001"/>
                </a:lnTo>
                <a:lnTo>
                  <a:pt x="1608201" y="825804"/>
                </a:lnTo>
                <a:lnTo>
                  <a:pt x="1950751" y="825804"/>
                </a:lnTo>
                <a:lnTo>
                  <a:pt x="2054098" y="819899"/>
                </a:lnTo>
                <a:lnTo>
                  <a:pt x="2197227" y="808456"/>
                </a:lnTo>
                <a:lnTo>
                  <a:pt x="2335656" y="794257"/>
                </a:lnTo>
                <a:lnTo>
                  <a:pt x="2402840" y="786244"/>
                </a:lnTo>
                <a:lnTo>
                  <a:pt x="2468372" y="777570"/>
                </a:lnTo>
                <a:lnTo>
                  <a:pt x="2532126" y="768324"/>
                </a:lnTo>
                <a:lnTo>
                  <a:pt x="2593975" y="758596"/>
                </a:lnTo>
                <a:lnTo>
                  <a:pt x="2653792" y="748296"/>
                </a:lnTo>
                <a:lnTo>
                  <a:pt x="2711323" y="737527"/>
                </a:lnTo>
                <a:lnTo>
                  <a:pt x="2766568" y="726274"/>
                </a:lnTo>
                <a:lnTo>
                  <a:pt x="2819273" y="714641"/>
                </a:lnTo>
                <a:lnTo>
                  <a:pt x="2869438" y="702513"/>
                </a:lnTo>
                <a:lnTo>
                  <a:pt x="2916681" y="690117"/>
                </a:lnTo>
                <a:lnTo>
                  <a:pt x="2961131" y="677316"/>
                </a:lnTo>
                <a:lnTo>
                  <a:pt x="3002533" y="664235"/>
                </a:lnTo>
                <a:lnTo>
                  <a:pt x="3040633" y="650747"/>
                </a:lnTo>
                <a:lnTo>
                  <a:pt x="3106674" y="623188"/>
                </a:lnTo>
                <a:lnTo>
                  <a:pt x="3158363" y="594626"/>
                </a:lnTo>
                <a:lnTo>
                  <a:pt x="3158617" y="594423"/>
                </a:lnTo>
                <a:lnTo>
                  <a:pt x="3158998" y="594182"/>
                </a:lnTo>
                <a:lnTo>
                  <a:pt x="3166008" y="587171"/>
                </a:lnTo>
                <a:lnTo>
                  <a:pt x="3152521" y="587171"/>
                </a:lnTo>
                <a:lnTo>
                  <a:pt x="3152965" y="586727"/>
                </a:lnTo>
                <a:close/>
              </a:path>
              <a:path w="3211829" h="835659">
                <a:moveTo>
                  <a:pt x="3205006" y="567118"/>
                </a:moveTo>
                <a:lnTo>
                  <a:pt x="3172587" y="567118"/>
                </a:lnTo>
                <a:lnTo>
                  <a:pt x="3179318" y="573862"/>
                </a:lnTo>
                <a:lnTo>
                  <a:pt x="3170822" y="582357"/>
                </a:lnTo>
                <a:lnTo>
                  <a:pt x="3200400" y="602335"/>
                </a:lnTo>
                <a:lnTo>
                  <a:pt x="3205006" y="567118"/>
                </a:lnTo>
                <a:close/>
              </a:path>
              <a:path w="3211829" h="835659">
                <a:moveTo>
                  <a:pt x="3153409" y="586460"/>
                </a:moveTo>
                <a:lnTo>
                  <a:pt x="3152965" y="586727"/>
                </a:lnTo>
                <a:lnTo>
                  <a:pt x="3152521" y="587171"/>
                </a:lnTo>
                <a:lnTo>
                  <a:pt x="3153409" y="586460"/>
                </a:lnTo>
                <a:close/>
              </a:path>
              <a:path w="3211829" h="835659">
                <a:moveTo>
                  <a:pt x="3166719" y="586460"/>
                </a:moveTo>
                <a:lnTo>
                  <a:pt x="3153409" y="586460"/>
                </a:lnTo>
                <a:lnTo>
                  <a:pt x="3152521" y="587171"/>
                </a:lnTo>
                <a:lnTo>
                  <a:pt x="3166008" y="587171"/>
                </a:lnTo>
                <a:lnTo>
                  <a:pt x="3166719" y="586460"/>
                </a:lnTo>
                <a:close/>
              </a:path>
              <a:path w="3211829" h="835659">
                <a:moveTo>
                  <a:pt x="3162776" y="576922"/>
                </a:moveTo>
                <a:lnTo>
                  <a:pt x="3152965" y="586727"/>
                </a:lnTo>
                <a:lnTo>
                  <a:pt x="3153409" y="586460"/>
                </a:lnTo>
                <a:lnTo>
                  <a:pt x="3166719" y="586460"/>
                </a:lnTo>
                <a:lnTo>
                  <a:pt x="3170822" y="582357"/>
                </a:lnTo>
                <a:lnTo>
                  <a:pt x="3162776" y="576922"/>
                </a:lnTo>
                <a:close/>
              </a:path>
              <a:path w="3211829" h="835659">
                <a:moveTo>
                  <a:pt x="3172587" y="567118"/>
                </a:moveTo>
                <a:lnTo>
                  <a:pt x="3162776" y="576922"/>
                </a:lnTo>
                <a:lnTo>
                  <a:pt x="3170822" y="582357"/>
                </a:lnTo>
                <a:lnTo>
                  <a:pt x="3179318" y="573862"/>
                </a:lnTo>
                <a:lnTo>
                  <a:pt x="3172587" y="567118"/>
                </a:lnTo>
                <a:close/>
              </a:path>
              <a:path w="3211829" h="835659">
                <a:moveTo>
                  <a:pt x="3211449" y="517867"/>
                </a:moveTo>
                <a:lnTo>
                  <a:pt x="3137280" y="559701"/>
                </a:lnTo>
                <a:lnTo>
                  <a:pt x="3162776" y="576922"/>
                </a:lnTo>
                <a:lnTo>
                  <a:pt x="3172587" y="567118"/>
                </a:lnTo>
                <a:lnTo>
                  <a:pt x="3205006" y="567118"/>
                </a:lnTo>
                <a:lnTo>
                  <a:pt x="3211449" y="51786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9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46327"/>
              </p:ext>
            </p:extLst>
          </p:nvPr>
        </p:nvGraphicFramePr>
        <p:xfrm>
          <a:off x="0" y="1343025"/>
          <a:ext cx="10528300" cy="5943600"/>
        </p:xfrm>
        <a:graphic>
          <a:graphicData uri="http://schemas.openxmlformats.org/drawingml/2006/table">
            <a:tbl>
              <a:tblPr/>
              <a:tblGrid>
                <a:gridCol w="10528300"/>
              </a:tblGrid>
              <a:tr h="4069716">
                <a:tc>
                  <a:txBody>
                    <a:bodyPr/>
                    <a:lstStyle/>
                    <a:p>
                      <a:pPr algn="just"/>
                      <a:r>
                        <a:rPr lang="it-IT" sz="3200" dirty="0"/>
                        <a:t>Questa tecnica permette all'allievo di responsabilizzarsi, sia verso l'insegnante che verso il gruppo base, imparando nel contempo a lavorare in modo cooperativo al fine di raggiungere un obiettivo comune. </a:t>
                      </a:r>
                      <a:endParaRPr lang="it-IT" sz="3200" dirty="0" smtClean="0"/>
                    </a:p>
                    <a:p>
                      <a:pPr algn="just"/>
                      <a:r>
                        <a:rPr lang="it-IT" sz="3200" dirty="0" smtClean="0"/>
                        <a:t>Gli </a:t>
                      </a:r>
                      <a:r>
                        <a:rPr lang="it-IT" sz="3200" dirty="0"/>
                        <a:t>studenti diventano di volta in volta gli esperti del gruppo (assumono il ruolo di insegnanti) e devono verbalizzare efficacemente, individuando modalità creative per spiegare al gruppo (e poi alla classe) il loro argomento</a:t>
                      </a:r>
                      <a:r>
                        <a:rPr lang="it-IT" sz="3200" dirty="0" smtClean="0"/>
                        <a:t>.</a:t>
                      </a:r>
                    </a:p>
                    <a:p>
                      <a:pPr algn="just"/>
                      <a:endParaRPr lang="it-IT" sz="3200" dirty="0"/>
                    </a:p>
                    <a:p>
                      <a:pPr algn="l"/>
                      <a:r>
                        <a:rPr lang="it-IT" sz="3200" dirty="0"/>
                        <a:t>Gli esperti dicono che il processo </a:t>
                      </a:r>
                      <a:r>
                        <a:rPr lang="it-IT" sz="3200" dirty="0" smtClean="0"/>
                        <a:t>di</a:t>
                      </a:r>
                      <a:r>
                        <a:rPr lang="it-IT" sz="3200" baseline="0" dirty="0" smtClean="0"/>
                        <a:t> </a:t>
                      </a:r>
                      <a:r>
                        <a:rPr lang="it-IT" sz="3200" dirty="0" smtClean="0"/>
                        <a:t>insegnamento/apprendimento </a:t>
                      </a:r>
                      <a:r>
                        <a:rPr lang="it-IT" sz="3200" dirty="0"/>
                        <a:t>tra pari fa salire al 90% il livello di ritenzione dei contenuti.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734166" y="577881"/>
            <a:ext cx="286565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charset="0"/>
              </a:rPr>
              <a:t>Vantaggi</a:t>
            </a:r>
            <a:endParaRPr kumimoji="0" lang="it-IT" alt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8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500" y="123825"/>
            <a:ext cx="10134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75" dirty="0"/>
              <a:t>Una </a:t>
            </a:r>
            <a:r>
              <a:rPr spc="-100" dirty="0"/>
              <a:t>didattica </a:t>
            </a:r>
            <a:r>
              <a:rPr spc="-75" dirty="0"/>
              <a:t>per  </a:t>
            </a:r>
            <a:r>
              <a:rPr spc="-290" dirty="0" err="1"/>
              <a:t>problemi</a:t>
            </a:r>
            <a:r>
              <a:rPr spc="-660" dirty="0"/>
              <a:t> </a:t>
            </a:r>
            <a:r>
              <a:rPr lang="it-IT" spc="-660" dirty="0" smtClean="0"/>
              <a:t> </a:t>
            </a:r>
            <a:r>
              <a:rPr lang="it-IT" spc="-660" dirty="0" smtClean="0"/>
              <a:t> </a:t>
            </a:r>
            <a:r>
              <a:rPr dirty="0" smtClean="0"/>
              <a:t>e</a:t>
            </a:r>
            <a:r>
              <a:rPr spc="-665" dirty="0" smtClean="0"/>
              <a:t> </a:t>
            </a:r>
            <a:r>
              <a:rPr lang="it-IT" spc="-665" dirty="0" smtClean="0"/>
              <a:t> </a:t>
            </a:r>
            <a:r>
              <a:rPr spc="-295" dirty="0" err="1" smtClean="0"/>
              <a:t>situazioni</a:t>
            </a:r>
            <a:r>
              <a:rPr spc="-459" dirty="0" smtClean="0"/>
              <a:t> </a:t>
            </a:r>
            <a:r>
              <a:rPr spc="-90" dirty="0"/>
              <a:t>reali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300" y="1108798"/>
            <a:ext cx="10058400" cy="52924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7150" rIns="0" bIns="0" rtlCol="0">
            <a:spAutoFit/>
          </a:bodyPr>
          <a:lstStyle/>
          <a:p>
            <a:pPr marL="107950" algn="just">
              <a:lnSpc>
                <a:spcPct val="100000"/>
              </a:lnSpc>
            </a:pPr>
            <a:endParaRPr lang="it-IT" sz="2400" dirty="0">
              <a:latin typeface="Century Gothic"/>
              <a:cs typeface="Century Gothic"/>
            </a:endParaRPr>
          </a:p>
          <a:p>
            <a:pPr marL="107950" marR="373380" algn="just">
              <a:lnSpc>
                <a:spcPct val="100000"/>
              </a:lnSpc>
              <a:spcBef>
                <a:spcPts val="450"/>
              </a:spcBef>
            </a:pPr>
            <a:r>
              <a:rPr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Costruire</a:t>
            </a:r>
            <a:r>
              <a:rPr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situazioni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didattiche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che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abbiano 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una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vicinanza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2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situazioni reali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assumendo  un’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ottica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tipo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costruttivista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400" dirty="0"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07950" marR="441325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Ricordarsi che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valutazione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non è un  momento conclusivo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processo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ma 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parte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integrante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dello stesso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e che non c’è 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valutazione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che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abbia valore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formativo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senza  </a:t>
            </a:r>
            <a:r>
              <a:rPr sz="2400" b="1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autovalutazione</a:t>
            </a:r>
            <a:r>
              <a:rPr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it-IT" sz="2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it-IT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07950" marR="441325" algn="just">
              <a:lnSpc>
                <a:spcPct val="100000"/>
              </a:lnSpc>
            </a:pPr>
            <a:endParaRPr lang="it-IT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07950" marR="441325" algn="just">
              <a:lnSpc>
                <a:spcPct val="100000"/>
              </a:lnSpc>
            </a:pPr>
            <a:r>
              <a:rPr lang="it-IT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Partire </a:t>
            </a:r>
            <a:r>
              <a:rPr lang="it-IT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dagli </a:t>
            </a:r>
            <a:r>
              <a:rPr lang="it-IT"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obiettivi prioritari </a:t>
            </a:r>
            <a:r>
              <a:rPr lang="it-IT" sz="2400" dirty="0">
                <a:solidFill>
                  <a:srgbClr val="FFFFFF"/>
                </a:solidFill>
                <a:latin typeface="Century Gothic"/>
                <a:cs typeface="Century Gothic"/>
              </a:rPr>
              <a:t>come </a:t>
            </a:r>
            <a:r>
              <a:rPr lang="it-IT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lang="it-IT" sz="2400" b="1" dirty="0">
                <a:solidFill>
                  <a:srgbClr val="FFFFFF"/>
                </a:solidFill>
                <a:latin typeface="Century Gothic"/>
                <a:cs typeface="Century Gothic"/>
              </a:rPr>
              <a:t>sedici  </a:t>
            </a:r>
            <a:r>
              <a:rPr lang="it-IT"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competenze di base </a:t>
            </a:r>
            <a:r>
              <a:rPr lang="it-IT" sz="24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lang="it-IT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lang="it-IT"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otto competenze  di cittadinanza</a:t>
            </a:r>
            <a:r>
              <a:rPr lang="it-IT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; altri </a:t>
            </a:r>
            <a:r>
              <a:rPr lang="it-IT" sz="2400" dirty="0">
                <a:solidFill>
                  <a:srgbClr val="FFFFFF"/>
                </a:solidFill>
                <a:latin typeface="Century Gothic"/>
                <a:cs typeface="Century Gothic"/>
              </a:rPr>
              <a:t>utili riferimenti </a:t>
            </a:r>
            <a:r>
              <a:rPr lang="it-IT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sono</a:t>
            </a:r>
            <a:r>
              <a:rPr lang="it-IT" sz="24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t-IT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le</a:t>
            </a:r>
            <a:r>
              <a:rPr lang="it-IT" sz="2400" dirty="0">
                <a:latin typeface="Century Gothic"/>
                <a:cs typeface="Century Gothic"/>
              </a:rPr>
              <a:t> </a:t>
            </a:r>
            <a:r>
              <a:rPr lang="it-IT"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competenze chiave </a:t>
            </a:r>
            <a:r>
              <a:rPr lang="it-IT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dell’Unione Europea </a:t>
            </a:r>
            <a:r>
              <a:rPr lang="it-IT" sz="24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lang="it-IT"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t-IT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le</a:t>
            </a:r>
            <a:endParaRPr lang="it-IT" sz="2400" dirty="0">
              <a:latin typeface="Century Gothic"/>
              <a:cs typeface="Century Gothic"/>
            </a:endParaRPr>
          </a:p>
          <a:p>
            <a:pPr marL="107950" algn="just">
              <a:lnSpc>
                <a:spcPct val="100000"/>
              </a:lnSpc>
            </a:pPr>
            <a:r>
              <a:rPr lang="it-IT" sz="2400" b="1" dirty="0">
                <a:solidFill>
                  <a:srgbClr val="FFFFFF"/>
                </a:solidFill>
                <a:latin typeface="Century Gothic"/>
                <a:cs typeface="Century Gothic"/>
              </a:rPr>
              <a:t>life </a:t>
            </a:r>
            <a:r>
              <a:rPr lang="it-IT" sz="2400" b="1" dirty="0" err="1">
                <a:solidFill>
                  <a:srgbClr val="FFFFFF"/>
                </a:solidFill>
                <a:latin typeface="Century Gothic"/>
                <a:cs typeface="Century Gothic"/>
              </a:rPr>
              <a:t>skill</a:t>
            </a:r>
            <a:r>
              <a:rPr lang="it-IT" sz="2400" b="1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t-IT" sz="2400" dirty="0">
                <a:solidFill>
                  <a:srgbClr val="FFFFFF"/>
                </a:solidFill>
                <a:latin typeface="Century Gothic"/>
                <a:cs typeface="Century Gothic"/>
              </a:rPr>
              <a:t>dell’OMS.</a:t>
            </a:r>
          </a:p>
          <a:p>
            <a:pPr marL="107950" marR="292100" algn="just">
              <a:lnSpc>
                <a:spcPct val="100000"/>
              </a:lnSpc>
            </a:pPr>
            <a:endParaRPr sz="2400" dirty="0"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7500" y="2105025"/>
            <a:ext cx="9973411" cy="2769989"/>
          </a:xfrm>
        </p:spPr>
        <p:txBody>
          <a:bodyPr/>
          <a:lstStyle/>
          <a:p>
            <a:pPr algn="ctr"/>
            <a:r>
              <a:rPr lang="it-IT" sz="6000" dirty="0" smtClean="0"/>
              <a:t>le competenze chiave POSSONO SSERE ELEMENTO UNIFICANTE?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55650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107996"/>
          </a:xfrm>
        </p:spPr>
        <p:txBody>
          <a:bodyPr/>
          <a:lstStyle/>
          <a:p>
            <a:r>
              <a:rPr lang="it-IT" dirty="0" smtClean="0"/>
              <a:t>Licei e I biennio (area generale) dei tecnici e dei professionali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927100" y="4235196"/>
            <a:ext cx="8162290" cy="1661993"/>
          </a:xfrm>
        </p:spPr>
        <p:txBody>
          <a:bodyPr/>
          <a:lstStyle/>
          <a:p>
            <a:r>
              <a:rPr lang="it-IT" sz="3600" b="1" dirty="0" smtClean="0"/>
              <a:t>II Biennio e V anno (aree di indirizzo)</a:t>
            </a:r>
          </a:p>
          <a:p>
            <a:endParaRPr lang="it-IT" sz="3600" b="1" dirty="0"/>
          </a:p>
          <a:p>
            <a:r>
              <a:rPr lang="it-IT" sz="3600" b="1" dirty="0" smtClean="0"/>
              <a:t>Alternanza scuola lavoro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8765585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7500" y="733425"/>
            <a:ext cx="9089390" cy="2215991"/>
          </a:xfrm>
        </p:spPr>
        <p:txBody>
          <a:bodyPr/>
          <a:lstStyle/>
          <a:p>
            <a:pPr algn="ctr"/>
            <a:r>
              <a:rPr lang="it-IT" dirty="0"/>
              <a:t>II Biennio e V anno (aree di indirizzo)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Alternanza scuola lavoro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546100" y="4235196"/>
            <a:ext cx="9677400" cy="2154436"/>
          </a:xfrm>
        </p:spPr>
        <p:txBody>
          <a:bodyPr/>
          <a:lstStyle/>
          <a:p>
            <a:pPr algn="just"/>
            <a:r>
              <a:rPr lang="it-IT" sz="2800" dirty="0" smtClean="0"/>
              <a:t>Le competenze diventano sempre più specialistiche a seconda dei percorsi. Tuttavia, considerato che il mercato del lavoro richiede non solo competenze specialistiche e settoriali ma anche quelle </a:t>
            </a:r>
            <a:r>
              <a:rPr lang="it-IT" sz="2800" dirty="0" err="1" smtClean="0"/>
              <a:t>piu</a:t>
            </a:r>
            <a:r>
              <a:rPr lang="it-IT" sz="2800" dirty="0" smtClean="0"/>
              <a:t> trasversali di stampo cognitivo, relazionale e comunicativo (</a:t>
            </a:r>
            <a:r>
              <a:rPr lang="it-IT" sz="2800" i="1" dirty="0" smtClean="0"/>
              <a:t>soft </a:t>
            </a:r>
            <a:r>
              <a:rPr lang="it-IT" sz="2800" i="1" dirty="0" err="1" smtClean="0"/>
              <a:t>skills</a:t>
            </a:r>
            <a:r>
              <a:rPr lang="it-IT" sz="2800" dirty="0" smtClean="0"/>
              <a:t>), esse sono riconducibili a quelle europee. 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182602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1300" y="962025"/>
            <a:ext cx="9973411" cy="5478423"/>
          </a:xfrm>
        </p:spPr>
        <p:txBody>
          <a:bodyPr/>
          <a:lstStyle/>
          <a:p>
            <a:pPr algn="just"/>
            <a:r>
              <a:rPr lang="it-IT" sz="4000" dirty="0" smtClean="0"/>
              <a:t>La lavorazione delle competenze diventa </a:t>
            </a:r>
            <a:r>
              <a:rPr lang="it-IT" sz="4000" dirty="0" err="1" smtClean="0"/>
              <a:t>multiprospettica</a:t>
            </a:r>
            <a:r>
              <a:rPr lang="it-IT" sz="4000" dirty="0" smtClean="0"/>
              <a:t> se poi si considera l’alternanza scuola lavoro, in quanto essa prevede l’intervento di diversi soggetti.</a:t>
            </a:r>
          </a:p>
          <a:p>
            <a:pPr algn="just"/>
            <a:endParaRPr lang="it-IT" sz="4000" dirty="0"/>
          </a:p>
          <a:p>
            <a:pPr algn="just"/>
            <a:r>
              <a:rPr lang="it-IT" sz="4000" dirty="0" smtClean="0"/>
              <a:t>Le </a:t>
            </a:r>
            <a:r>
              <a:rPr lang="it-IT" sz="4000" i="1" dirty="0" smtClean="0"/>
              <a:t>soft </a:t>
            </a:r>
            <a:r>
              <a:rPr lang="it-IT" sz="4000" i="1" dirty="0" err="1" smtClean="0"/>
              <a:t>skills</a:t>
            </a:r>
            <a:r>
              <a:rPr lang="it-IT" sz="4000" i="1" dirty="0" smtClean="0"/>
              <a:t> </a:t>
            </a:r>
            <a:r>
              <a:rPr lang="it-IT" sz="4000" dirty="0" smtClean="0"/>
              <a:t>vanno collegate alle </a:t>
            </a:r>
            <a:r>
              <a:rPr lang="it-IT" sz="4000" i="1" dirty="0" smtClean="0"/>
              <a:t>hard </a:t>
            </a:r>
            <a:r>
              <a:rPr lang="it-IT" sz="4000" i="1" dirty="0" err="1" smtClean="0"/>
              <a:t>skills</a:t>
            </a:r>
            <a:endParaRPr lang="it-IT" sz="4000" i="1" dirty="0" smtClean="0"/>
          </a:p>
          <a:p>
            <a:pPr algn="just"/>
            <a:endParaRPr lang="it-IT" sz="4000" dirty="0"/>
          </a:p>
          <a:p>
            <a:pPr algn="just"/>
            <a:endParaRPr lang="it-IT" sz="4000" dirty="0" smtClean="0"/>
          </a:p>
          <a:p>
            <a:pPr algn="just"/>
            <a:r>
              <a:rPr lang="it-IT" dirty="0" err="1" smtClean="0"/>
              <a:t>sitografia</a:t>
            </a:r>
            <a:r>
              <a:rPr lang="it-IT" dirty="0" smtClean="0"/>
              <a:t>: www. piazzadellecompetenze.net </a:t>
            </a:r>
          </a:p>
          <a:p>
            <a:pPr algn="just"/>
            <a:r>
              <a:rPr lang="it-IT" dirty="0"/>
              <a:t> </a:t>
            </a:r>
            <a:r>
              <a:rPr lang="it-IT" dirty="0" smtClean="0"/>
              <a:t>                  </a:t>
            </a:r>
            <a:r>
              <a:rPr lang="it-IT" dirty="0" err="1" smtClean="0"/>
              <a:t>scuolainterattiva</a:t>
            </a:r>
            <a:r>
              <a:rPr lang="it-IT" dirty="0" smtClean="0"/>
              <a:t> (canale </a:t>
            </a:r>
            <a:r>
              <a:rPr lang="it-IT" dirty="0" err="1" smtClean="0"/>
              <a:t>youtube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709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469900" y="504825"/>
            <a:ext cx="9089390" cy="1107996"/>
          </a:xfrm>
        </p:spPr>
        <p:txBody>
          <a:bodyPr/>
          <a:lstStyle/>
          <a:p>
            <a:pPr algn="ctr"/>
            <a:r>
              <a:rPr lang="it-IT" dirty="0"/>
              <a:t>PROGETTO di UN’ UNITA’ DI APPRENDIMENTO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81557"/>
              </p:ext>
            </p:extLst>
          </p:nvPr>
        </p:nvGraphicFramePr>
        <p:xfrm>
          <a:off x="2244090" y="1952626"/>
          <a:ext cx="6205220" cy="3307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5220"/>
              </a:tblGrid>
              <a:tr h="3307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FASE 1 - Come si fa?</a:t>
                      </a:r>
                      <a:endParaRPr lang="it-IT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58840"/>
              </p:ext>
            </p:extLst>
          </p:nvPr>
        </p:nvGraphicFramePr>
        <p:xfrm>
          <a:off x="165100" y="2409824"/>
          <a:ext cx="9677399" cy="48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4453"/>
                <a:gridCol w="6522946"/>
              </a:tblGrid>
              <a:tr h="658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Titolo/Denominazione</a:t>
                      </a:r>
                      <a:endParaRPr lang="it-IT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 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Anno scolastico</a:t>
                      </a:r>
                      <a:endParaRPr lang="it-IT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Scuola</a:t>
                      </a:r>
                      <a:endParaRPr lang="it-IT" sz="2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Classe</a:t>
                      </a:r>
                      <a:endParaRPr lang="it-IT" sz="2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Discipline coinvolte </a:t>
                      </a:r>
                      <a:endParaRPr lang="it-IT" sz="2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7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Tempi di realizzazione</a:t>
                      </a:r>
                      <a:endParaRPr lang="it-IT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5741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7610"/>
              </p:ext>
            </p:extLst>
          </p:nvPr>
        </p:nvGraphicFramePr>
        <p:xfrm>
          <a:off x="698500" y="657225"/>
          <a:ext cx="8458200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FASE 2</a:t>
                      </a:r>
                      <a:endParaRPr lang="it-IT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08460"/>
              </p:ext>
            </p:extLst>
          </p:nvPr>
        </p:nvGraphicFramePr>
        <p:xfrm>
          <a:off x="698500" y="4467225"/>
          <a:ext cx="7972584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716"/>
                <a:gridCol w="2777434"/>
                <a:gridCol w="2777434"/>
              </a:tblGrid>
              <a:tr h="2286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Fase 2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86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Compito/prodotto:   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Competenze chiave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Competenze disciplinari</a:t>
                      </a:r>
                      <a:br>
                        <a:rPr lang="it-IT" sz="1200">
                          <a:effectLst/>
                        </a:rPr>
                      </a:br>
                      <a:r>
                        <a:rPr lang="it-IT" sz="900">
                          <a:effectLst/>
                        </a:rPr>
                        <a:t>(riferite ai traguardi di sviluppo delle competenze)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Obiettivi di apprendimento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 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 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 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 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24306"/>
              </p:ext>
            </p:extLst>
          </p:nvPr>
        </p:nvGraphicFramePr>
        <p:xfrm>
          <a:off x="3594100" y="5991225"/>
          <a:ext cx="6459855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874"/>
                <a:gridCol w="1261219"/>
                <a:gridCol w="1076960"/>
                <a:gridCol w="1024859"/>
                <a:gridCol w="1496943"/>
              </a:tblGrid>
              <a:tr h="25908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Fase 2.1.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Obiettivo di apprendimento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abilità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conoscenze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discipline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Numero ore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   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 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 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4000" y="1362280"/>
            <a:ext cx="104394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Una volta scelto e condiviso </a:t>
            </a:r>
            <a:r>
              <a:rPr kumimoji="0" lang="it-IT" altLang="it-IT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l’argomento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che corrisponde al </a:t>
            </a:r>
            <a:r>
              <a:rPr kumimoji="0" lang="it-IT" alt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compito da sviluppare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 nell’unità di apprendimento),</a:t>
            </a:r>
            <a:r>
              <a:rPr kumimoji="0" lang="it-IT" altLang="it-IT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la seconda fase è quella di </a:t>
            </a:r>
            <a:r>
              <a:rPr kumimoji="0" lang="it-IT" altLang="it-IT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individuare 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– 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rispetto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alla tematica  – le </a:t>
            </a:r>
            <a:r>
              <a:rPr kumimoji="0" lang="it-IT" alt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competenze chiave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da attivare </a:t>
            </a:r>
            <a:r>
              <a:rPr kumimoji="0" lang="it-IT" altLang="it-IT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it-IT" alt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correlandole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alle </a:t>
            </a:r>
            <a:r>
              <a:rPr kumimoji="0" lang="it-IT" alt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competenze riferite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alla/e </a:t>
            </a:r>
            <a:r>
              <a:rPr kumimoji="0" lang="it-IT" alt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disciplina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/e con gli </a:t>
            </a:r>
            <a:r>
              <a:rPr kumimoji="0" lang="it-IT" alt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obiettivi di apprendimento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che a loro volta vanno declinati in </a:t>
            </a:r>
            <a:r>
              <a:rPr kumimoji="0" lang="it-IT" alt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conoscenze e abilità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Gli strumenti</a:t>
            </a:r>
            <a:r>
              <a:rPr kumimoji="0" lang="it-IT" alt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: in questa  fase della progettazione vanno utilizzate come strumenti per la progettazione le indicazioni nazionali/linee</a:t>
            </a:r>
            <a:r>
              <a:rPr kumimoji="0" lang="it-IT" altLang="it-IT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guida.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La fase 2 va </a:t>
            </a:r>
            <a:r>
              <a:rPr kumimoji="0" lang="it-IT" altLang="it-IT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preceduta 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da un’attenta analisi dei bisogni formativi e di apprendimento della classe, descritti in termini </a:t>
            </a:r>
            <a:r>
              <a:rPr kumimoji="0" lang="it-IT" altLang="it-IT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sia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quantitativi (es. quanti: alunni/e; </a:t>
            </a:r>
            <a:r>
              <a:rPr kumimoji="0" lang="it-IT" alt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Bes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e con handicap; stranieri, ripetenti ecc.) </a:t>
            </a:r>
            <a:r>
              <a:rPr kumimoji="0" lang="it-IT" altLang="it-IT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che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qualitativi (stili di</a:t>
            </a:r>
            <a:r>
              <a:rPr kumimoji="0" lang="it-IT" alt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apprendimenti,  motivazioni all’apprendimento ecc. ) </a:t>
            </a:r>
            <a:r>
              <a:rPr kumimoji="0" lang="it-IT" alt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che vanno messi in riferimento </a:t>
            </a:r>
            <a:r>
              <a:rPr kumimoji="0" lang="it-IT" altLang="it-IT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all’argomento 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dell’</a:t>
            </a:r>
            <a:r>
              <a:rPr kumimoji="0" lang="it-IT" alt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UdA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Per questo nella fase 2 è opportuno definire i  prerequisiti  e indicare  i risultati attesti.  </a:t>
            </a:r>
            <a:endParaRPr kumimoji="0" lang="it-IT" alt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16138" y="5076825"/>
            <a:ext cx="3529012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6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00" y="352425"/>
            <a:ext cx="9782799" cy="552450"/>
          </a:xfrm>
        </p:spPr>
        <p:txBody>
          <a:bodyPr/>
          <a:lstStyle/>
          <a:p>
            <a:r>
              <a:rPr lang="it-IT" dirty="0" smtClean="0"/>
              <a:t>Fase 3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1300" y="1190625"/>
            <a:ext cx="10287000" cy="6555641"/>
          </a:xfrm>
        </p:spPr>
        <p:txBody>
          <a:bodyPr/>
          <a:lstStyle/>
          <a:p>
            <a:pPr algn="just"/>
            <a:r>
              <a:rPr lang="it-IT" sz="2400" dirty="0"/>
              <a:t>Nella fase 3 relativa alla pianificazione delle diverse fasi di applicazione dell’</a:t>
            </a:r>
            <a:r>
              <a:rPr lang="it-IT" sz="2400" dirty="0" err="1"/>
              <a:t>UdA</a:t>
            </a:r>
            <a:r>
              <a:rPr lang="it-IT" sz="2400" dirty="0"/>
              <a:t> è fondamentale tenere strettamente collegati tra loro: </a:t>
            </a:r>
            <a:endParaRPr lang="it-IT" sz="2400" dirty="0" smtClean="0"/>
          </a:p>
          <a:p>
            <a:pPr algn="just"/>
            <a:r>
              <a:rPr lang="it-IT" sz="2400" dirty="0" smtClean="0"/>
              <a:t>i </a:t>
            </a:r>
            <a:r>
              <a:rPr lang="it-IT" sz="2400" dirty="0">
                <a:solidFill>
                  <a:srgbClr val="FF0000"/>
                </a:solidFill>
              </a:rPr>
              <a:t>compiti di realtà </a:t>
            </a:r>
            <a:r>
              <a:rPr lang="it-IT" sz="2400" dirty="0"/>
              <a:t>con la metodologia didattica basata su un processo di apprendimento incentrato su metodologie riferite alla didattica attiva, (induttiva, </a:t>
            </a:r>
            <a:r>
              <a:rPr lang="it-IT" sz="2400" dirty="0" err="1"/>
              <a:t>problem</a:t>
            </a:r>
            <a:r>
              <a:rPr lang="it-IT" sz="2400" dirty="0"/>
              <a:t> </a:t>
            </a:r>
            <a:r>
              <a:rPr lang="it-IT" sz="2400" dirty="0" err="1"/>
              <a:t>posing</a:t>
            </a:r>
            <a:r>
              <a:rPr lang="it-IT" sz="2400" dirty="0"/>
              <a:t>, </a:t>
            </a:r>
            <a:r>
              <a:rPr lang="it-IT" sz="2400" dirty="0" err="1" smtClean="0"/>
              <a:t>problem</a:t>
            </a:r>
            <a:r>
              <a:rPr lang="it-IT" sz="2400" dirty="0" smtClean="0"/>
              <a:t> </a:t>
            </a:r>
            <a:r>
              <a:rPr lang="it-IT" sz="2400" dirty="0" err="1"/>
              <a:t>solving</a:t>
            </a:r>
            <a:r>
              <a:rPr lang="it-IT" sz="2400" dirty="0"/>
              <a:t>,  cooperative </a:t>
            </a:r>
            <a:r>
              <a:rPr lang="it-IT" sz="2400" dirty="0" err="1"/>
              <a:t>learning</a:t>
            </a:r>
            <a:r>
              <a:rPr lang="it-IT" sz="2400" dirty="0"/>
              <a:t> ecc. ) con l’organizzazione del </a:t>
            </a:r>
            <a:r>
              <a:rPr lang="it-IT" sz="2400" dirty="0">
                <a:solidFill>
                  <a:srgbClr val="FF0000"/>
                </a:solidFill>
              </a:rPr>
              <a:t>lavoro in classe </a:t>
            </a:r>
            <a:r>
              <a:rPr lang="it-IT" sz="2400" dirty="0"/>
              <a:t>basato sulla flessibilità  (vista l’eterogeneità degli </a:t>
            </a:r>
            <a:r>
              <a:rPr lang="it-IT" sz="2400" dirty="0" smtClean="0"/>
              <a:t>apprendimenti) </a:t>
            </a:r>
            <a:r>
              <a:rPr lang="it-IT" sz="2400" dirty="0"/>
              <a:t>articolata </a:t>
            </a:r>
            <a:r>
              <a:rPr lang="it-IT" sz="2400" dirty="0" smtClean="0"/>
              <a:t>in </a:t>
            </a:r>
            <a:r>
              <a:rPr lang="it-IT" sz="2400" dirty="0"/>
              <a:t>momenti comuni, attività di gruppo, studio individuale da sviluppare in contesti/ambienti di apprendimento arricchiti da tecnologie, strutture e arredi funzionali alla didattica per competenze. Anche qui il format da seguire è indicativo, ogni insegnante progetta la pianificazione in base alla propria esperienza e alle condizioni di contesto.</a:t>
            </a:r>
          </a:p>
          <a:p>
            <a:pPr algn="just"/>
            <a:r>
              <a:rPr lang="it-IT" sz="2400" dirty="0"/>
              <a:t>Questa attività deve essere il prodotto del lavoro collegiale da sviluppare nei dipartimento ed essere condivisa dal consiglio di classe</a:t>
            </a:r>
          </a:p>
          <a:p>
            <a:pPr algn="just"/>
            <a:r>
              <a:rPr lang="it-IT" sz="2400" dirty="0"/>
              <a:t>La scansione delle attività va accompagnata da una costante attività di </a:t>
            </a:r>
            <a:r>
              <a:rPr lang="it-IT" sz="2400" dirty="0">
                <a:solidFill>
                  <a:srgbClr val="FF0000"/>
                </a:solidFill>
              </a:rPr>
              <a:t>monitoraggio e di valutazione del processo </a:t>
            </a:r>
            <a:r>
              <a:rPr lang="it-IT" sz="2400" dirty="0"/>
              <a:t>(formativa) basata sul metodo osservativo e organizzata in una griglia di indicatori (pochi) coerenti con gli obiettivi/competenze e documentata con i prodotti relativi ai compiti.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15056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01175"/>
              </p:ext>
            </p:extLst>
          </p:nvPr>
        </p:nvGraphicFramePr>
        <p:xfrm>
          <a:off x="774700" y="504825"/>
          <a:ext cx="9067799" cy="417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615"/>
                <a:gridCol w="1389629"/>
                <a:gridCol w="1969904"/>
                <a:gridCol w="1742608"/>
                <a:gridCol w="2100043"/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3 - </a:t>
                      </a:r>
                      <a:endParaRPr lang="it-IT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Fasi di lavoro: tempi</a:t>
                      </a:r>
                      <a:endParaRPr lang="it-IT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Compiti reali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Autentici</a:t>
                      </a:r>
                      <a:endParaRPr lang="it-IT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Metodologia 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Strategie didattiche </a:t>
                      </a:r>
                      <a:endParaRPr lang="it-IT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Organizzazione del lavoro</a:t>
                      </a:r>
                      <a:endParaRPr lang="it-IT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Strumenti e ambiente</a:t>
                      </a:r>
                      <a:endParaRPr lang="it-IT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Attività Gennaio </a:t>
                      </a:r>
                      <a:endParaRPr lang="it-IT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Metodologie attive: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Problem posing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Probelm solving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Investigazione</a:t>
                      </a:r>
                      <a:br>
                        <a:rPr lang="it-IT" sz="1400">
                          <a:effectLst/>
                        </a:rPr>
                      </a:br>
                      <a:r>
                        <a:rPr lang="it-IT" sz="1400">
                          <a:effectLst/>
                        </a:rPr>
                        <a:t>….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Procedure di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Apprendimento: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Interpretazione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Elaborazione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Interazione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Elaborazione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Realizzazione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Riflessione</a:t>
                      </a:r>
                      <a:endParaRPr lang="it-IT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L’insegnante organizza l’attività:</a:t>
                      </a:r>
                      <a:br>
                        <a:rPr lang="it-IT" sz="1400">
                          <a:effectLst/>
                        </a:rPr>
                      </a:br>
                      <a:r>
                        <a:rPr lang="it-IT" sz="1400">
                          <a:effectLst/>
                        </a:rPr>
                        <a:t>-Lezione frontale;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-Lavoro di ricerca di gruppo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-attività di laboratorio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-studio individuale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-Guida il confronto</a:t>
                      </a:r>
                      <a:br>
                        <a:rPr lang="it-IT" sz="1400">
                          <a:effectLst/>
                        </a:rPr>
                      </a:br>
                      <a:r>
                        <a:rPr lang="it-IT" sz="1400">
                          <a:effectLst/>
                        </a:rPr>
                        <a:t>- Tutoring </a:t>
                      </a:r>
                      <a:br>
                        <a:rPr lang="it-IT" sz="1400">
                          <a:effectLst/>
                        </a:rPr>
                      </a:br>
                      <a:r>
                        <a:rPr lang="it-IT" sz="1400">
                          <a:effectLst/>
                        </a:rPr>
                        <a:t>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Strumenti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Esempi:</a:t>
                      </a:r>
                      <a:br>
                        <a:rPr lang="it-IT" sz="1400" dirty="0">
                          <a:effectLst/>
                        </a:rPr>
                      </a:br>
                      <a:r>
                        <a:rPr lang="it-IT" sz="1400" dirty="0">
                          <a:effectLst/>
                        </a:rPr>
                        <a:t>libro di testo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Internet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lim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Poster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Tablet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Ambiente/</a:t>
                      </a:r>
                      <a:r>
                        <a:rPr lang="it-IT" sz="1400" dirty="0" err="1">
                          <a:effectLst/>
                        </a:rPr>
                        <a:t>setting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Aula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Laboratorio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Museo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Attività Febbraio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Attività Marzo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Attività 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16138" y="3690938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16138" y="3690938"/>
            <a:ext cx="3529012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300" y="276225"/>
            <a:ext cx="9782799" cy="1661993"/>
          </a:xfrm>
        </p:spPr>
        <p:txBody>
          <a:bodyPr/>
          <a:lstStyle/>
          <a:p>
            <a:r>
              <a:rPr lang="it-IT" dirty="0"/>
              <a:t>fase 4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criteri </a:t>
            </a:r>
            <a:r>
              <a:rPr lang="it-IT" dirty="0"/>
              <a:t>di valutazione  dell’unità di apprendimento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9900" y="2073265"/>
            <a:ext cx="9753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La </a:t>
            </a:r>
            <a:r>
              <a:rPr lang="it-IT" sz="3200" dirty="0"/>
              <a:t>valutazione di processo  serve a monitorare il percorso e a verificare se gli alunni stanno lavorando nella direzione indicata per acquisire le conoscenze e le abilità che devono raggiunger indicate nell’</a:t>
            </a:r>
            <a:r>
              <a:rPr lang="it-IT" sz="3200" dirty="0" err="1"/>
              <a:t>UdA</a:t>
            </a:r>
            <a:r>
              <a:rPr lang="it-IT" sz="3200" dirty="0"/>
              <a:t>.  </a:t>
            </a:r>
            <a:endParaRPr lang="it-IT" sz="3200" dirty="0" smtClean="0"/>
          </a:p>
          <a:p>
            <a:r>
              <a:rPr lang="it-IT" sz="3200" dirty="0" smtClean="0"/>
              <a:t>Il </a:t>
            </a:r>
            <a:r>
              <a:rPr lang="it-IT" sz="3200" dirty="0"/>
              <a:t>metodo è basato sull’osservazione riferita al lavoro nel gruppo e ai singoli studenti (individuale) ed è misurata da una serie di indicatori ricavati coerentemente dagli obiettivi/competenze indicate nella </a:t>
            </a:r>
            <a:r>
              <a:rPr lang="it-IT" sz="3200" dirty="0" err="1"/>
              <a:t>UdA</a:t>
            </a:r>
            <a:r>
              <a:rPr lang="it-IT" sz="3200" dirty="0"/>
              <a:t>. </a:t>
            </a:r>
            <a:endParaRPr lang="it-IT" sz="3200" dirty="0" smtClean="0"/>
          </a:p>
          <a:p>
            <a:r>
              <a:rPr lang="it-IT" sz="3200" dirty="0" smtClean="0"/>
              <a:t>La </a:t>
            </a:r>
            <a:r>
              <a:rPr lang="it-IT" sz="3200" dirty="0"/>
              <a:t>misurazione  di processo si base su un punteggio che può andare da 0 a 5 concordato con gli studenti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673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21160"/>
              </p:ext>
            </p:extLst>
          </p:nvPr>
        </p:nvGraphicFramePr>
        <p:xfrm>
          <a:off x="393700" y="657226"/>
          <a:ext cx="9829800" cy="6374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890"/>
                <a:gridCol w="2662710"/>
                <a:gridCol w="683620"/>
                <a:gridCol w="321724"/>
                <a:gridCol w="2287401"/>
                <a:gridCol w="2117455"/>
              </a:tblGrid>
              <a:tr h="83819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4400" dirty="0">
                          <a:effectLst/>
                        </a:rPr>
                        <a:t>Fase 4 - </a:t>
                      </a:r>
                      <a:endParaRPr lang="it-IT" sz="4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73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Fase di lavoro</a:t>
                      </a:r>
                      <a:endParaRPr lang="it-IT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Indicatori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Metodologia</a:t>
                      </a:r>
                      <a:endParaRPr lang="it-IT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Organizzazione: chi valuta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Strumenti</a:t>
                      </a:r>
                      <a:endParaRPr lang="it-IT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</a:tr>
              <a:tr h="3012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Valutazione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di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processo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Esempio: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Elenco di indicatori riferiti agli obiettivi/competenze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1.Comunicative</a:t>
                      </a:r>
                      <a:br>
                        <a:rPr lang="it-IT" sz="1800">
                          <a:effectLst/>
                        </a:rPr>
                      </a:br>
                      <a:r>
                        <a:rPr lang="it-IT" sz="1800">
                          <a:effectLst/>
                        </a:rPr>
                        <a:t>- comprensione del linguaggio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 rielaborazione–interpretazione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 riconoscere lo stile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 usare un linguaggio specifico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ecc.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2.Socio/comportamentali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partecipa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collabora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applica un metodo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ecc.</a:t>
                      </a:r>
                      <a:endParaRPr lang="it-IT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Osservazione di processo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riferita al</a:t>
                      </a:r>
                      <a:br>
                        <a:rPr lang="it-IT" sz="1800">
                          <a:effectLst/>
                        </a:rPr>
                      </a:br>
                      <a:r>
                        <a:rPr lang="it-IT" sz="1800">
                          <a:effectLst/>
                        </a:rPr>
                        <a:t>a) lavoro di gruppo</a:t>
                      </a:r>
                      <a:br>
                        <a:rPr lang="it-IT" sz="1800">
                          <a:effectLst/>
                        </a:rPr>
                      </a:br>
                      <a:r>
                        <a:rPr lang="it-IT" sz="1800">
                          <a:effectLst/>
                        </a:rPr>
                        <a:t>b) singolo studente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I docenti coinvolti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nella realizzazione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Dell’</a:t>
                      </a:r>
                      <a:r>
                        <a:rPr lang="it-IT" sz="1800" dirty="0" err="1">
                          <a:effectLst/>
                        </a:rPr>
                        <a:t>UdA</a:t>
                      </a:r>
                      <a:r>
                        <a:rPr lang="it-IT" sz="18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Si tratta di una</a:t>
                      </a:r>
                      <a:br>
                        <a:rPr lang="it-IT" sz="1800" dirty="0">
                          <a:effectLst/>
                        </a:rPr>
                      </a:br>
                      <a:r>
                        <a:rPr lang="it-IT" sz="1800" dirty="0">
                          <a:effectLst/>
                        </a:rPr>
                        <a:t>valutazione disciplinare dei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Compiti autentici;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1.Questionario di verifica basato su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indicatori o rubriche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valutative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2. documentazione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dei compiti di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realtà</a:t>
                      </a:r>
                      <a:endParaRPr lang="it-IT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5497" marR="654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77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700" y="581025"/>
            <a:ext cx="9782799" cy="1107996"/>
          </a:xfrm>
        </p:spPr>
        <p:txBody>
          <a:bodyPr/>
          <a:lstStyle/>
          <a:p>
            <a:r>
              <a:rPr lang="it-IT" dirty="0" smtClean="0"/>
              <a:t>le </a:t>
            </a:r>
            <a:r>
              <a:rPr lang="it-IT" dirty="0"/>
              <a:t>Life </a:t>
            </a:r>
            <a:r>
              <a:rPr lang="it-IT" dirty="0" err="1"/>
              <a:t>Skills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7500" y="1647825"/>
            <a:ext cx="9973411" cy="110799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it-IT" i="1" dirty="0">
                <a:solidFill>
                  <a:schemeClr val="bg1"/>
                </a:solidFill>
                <a:latin typeface="Century Gothic" panose="020B0502020202020204" pitchFamily="34" charset="0"/>
              </a:rPr>
              <a:t>"... Le Life </a:t>
            </a:r>
            <a:r>
              <a:rPr lang="it-IT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Skills</a:t>
            </a:r>
            <a:r>
              <a:rPr lang="it-IT" i="1" dirty="0">
                <a:solidFill>
                  <a:schemeClr val="bg1"/>
                </a:solidFill>
                <a:latin typeface="Century Gothic" panose="020B0502020202020204" pitchFamily="34" charset="0"/>
              </a:rPr>
              <a:t> sono le competenze che portano a comportamenti positivi e di adattamento che rendono l’individuo capace </a:t>
            </a:r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it-IT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enable</a:t>
            </a:r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  <a:r>
              <a:rPr lang="it-IT" i="1" dirty="0">
                <a:solidFill>
                  <a:schemeClr val="bg1"/>
                </a:solidFill>
                <a:latin typeface="Century Gothic" panose="020B0502020202020204" pitchFamily="34" charset="0"/>
              </a:rPr>
              <a:t>di far fronte efficacemente alle richieste e alle sfide della vita di tutti i giorni.</a:t>
            </a:r>
            <a:endParaRPr lang="it-IT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2300" y="2867025"/>
            <a:ext cx="9220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nucleo fondamentale delle Life </a:t>
            </a:r>
            <a:r>
              <a:rPr lang="it-IT" dirty="0" err="1"/>
              <a:t>Skills</a:t>
            </a:r>
            <a:r>
              <a:rPr lang="it-IT" dirty="0"/>
              <a:t> identificato dall’OMS (Organizzazione Mondiale della Sanità) è costituito da </a:t>
            </a:r>
            <a:r>
              <a:rPr lang="it-IT" b="1" dirty="0">
                <a:solidFill>
                  <a:srgbClr val="FF0000"/>
                </a:solidFill>
              </a:rPr>
              <a:t>10 competenze</a:t>
            </a:r>
          </a:p>
          <a:p>
            <a:pPr algn="ctr"/>
            <a:r>
              <a:rPr lang="it-IT" sz="2400" b="1" dirty="0"/>
              <a:t>Consapevolezza di sé</a:t>
            </a:r>
            <a:endParaRPr lang="it-IT" sz="2400" dirty="0"/>
          </a:p>
          <a:p>
            <a:pPr algn="ctr"/>
            <a:r>
              <a:rPr lang="it-IT" sz="2400" b="1" dirty="0"/>
              <a:t>Gestione delle emozioni</a:t>
            </a:r>
            <a:endParaRPr lang="it-IT" sz="2400" dirty="0"/>
          </a:p>
          <a:p>
            <a:pPr algn="ctr"/>
            <a:r>
              <a:rPr lang="it-IT" sz="2400" b="1" dirty="0"/>
              <a:t>Gestione dello stress</a:t>
            </a:r>
            <a:endParaRPr lang="it-IT" sz="2400" dirty="0"/>
          </a:p>
          <a:p>
            <a:pPr algn="ctr"/>
            <a:r>
              <a:rPr lang="it-IT" sz="2400" b="1" dirty="0"/>
              <a:t>Comunicazione efficace</a:t>
            </a:r>
            <a:endParaRPr lang="it-IT" sz="2400" dirty="0"/>
          </a:p>
          <a:p>
            <a:pPr algn="ctr"/>
            <a:r>
              <a:rPr lang="it-IT" sz="2400" b="1" dirty="0"/>
              <a:t>Relazioni efficaci</a:t>
            </a:r>
            <a:endParaRPr lang="it-IT" sz="2400" dirty="0"/>
          </a:p>
          <a:p>
            <a:pPr algn="ctr"/>
            <a:r>
              <a:rPr lang="it-IT" sz="2400" b="1" dirty="0"/>
              <a:t>Empatia</a:t>
            </a:r>
            <a:endParaRPr lang="it-IT" sz="2400" dirty="0"/>
          </a:p>
          <a:p>
            <a:pPr algn="ctr"/>
            <a:r>
              <a:rPr lang="it-IT" sz="2400" b="1" dirty="0"/>
              <a:t>Pensiero Creativo</a:t>
            </a:r>
            <a:endParaRPr lang="it-IT" sz="2400" dirty="0"/>
          </a:p>
          <a:p>
            <a:pPr algn="ctr"/>
            <a:r>
              <a:rPr lang="it-IT" sz="2400" b="1" dirty="0"/>
              <a:t>Pensiero critico</a:t>
            </a:r>
            <a:endParaRPr lang="it-IT" sz="2400" dirty="0"/>
          </a:p>
          <a:p>
            <a:pPr algn="ctr"/>
            <a:r>
              <a:rPr lang="it-IT" sz="2400" b="1" dirty="0"/>
              <a:t>Prendere decisioni</a:t>
            </a:r>
            <a:endParaRPr lang="it-IT" sz="2400" dirty="0"/>
          </a:p>
          <a:p>
            <a:pPr algn="ctr"/>
            <a:r>
              <a:rPr lang="it-IT" sz="2400" b="1" dirty="0"/>
              <a:t>Risolvere problemi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573046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17500" y="411272"/>
            <a:ext cx="10058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L’ultima fase dell’</a:t>
            </a:r>
            <a:r>
              <a:rPr lang="it-IT" sz="2400" dirty="0" err="1"/>
              <a:t>UdA</a:t>
            </a:r>
            <a:r>
              <a:rPr lang="it-IT" sz="2400" dirty="0"/>
              <a:t> consiste nella valutazione e nella certificazione della/e competenza/e acquisite dallo studente. La valutazione consiste in una prova basata su un </a:t>
            </a:r>
            <a:r>
              <a:rPr lang="it-IT" sz="2400" b="1" dirty="0"/>
              <a:t>compito di </a:t>
            </a:r>
            <a:r>
              <a:rPr lang="it-IT" sz="2400" b="1" dirty="0" smtClean="0"/>
              <a:t>realtà.</a:t>
            </a:r>
          </a:p>
          <a:p>
            <a:endParaRPr lang="it-IT" sz="2400" dirty="0" smtClean="0"/>
          </a:p>
          <a:p>
            <a:r>
              <a:rPr lang="it-IT" sz="2400" dirty="0" smtClean="0"/>
              <a:t>Il </a:t>
            </a:r>
            <a:r>
              <a:rPr lang="it-IT" sz="2400" dirty="0"/>
              <a:t>compito di realtà è strettamente connesso con le competenze di cittadinanza e le competenze disciplinari articolate in obiettivi di apprendimento. </a:t>
            </a:r>
            <a:endParaRPr lang="it-IT" sz="2400" dirty="0" smtClean="0"/>
          </a:p>
          <a:p>
            <a:r>
              <a:rPr lang="it-IT" sz="2400" dirty="0" smtClean="0"/>
              <a:t>La </a:t>
            </a:r>
            <a:r>
              <a:rPr lang="it-IT" sz="2400" dirty="0"/>
              <a:t>valutazione della/e competenze acquisite nell’</a:t>
            </a:r>
            <a:r>
              <a:rPr lang="it-IT" sz="2400" dirty="0" err="1"/>
              <a:t>UdA</a:t>
            </a:r>
            <a:r>
              <a:rPr lang="it-IT" sz="2400" dirty="0"/>
              <a:t>  va effettuata mettendo in “azione” l’allievo di fronte ad un compito di realtà, concreto e significativo nel quale egli mobilita conoscenze, abilità e capacità personali .” </a:t>
            </a:r>
            <a:endParaRPr lang="it-IT" sz="2400" dirty="0" smtClean="0"/>
          </a:p>
          <a:p>
            <a:r>
              <a:rPr lang="it-IT" sz="2400" dirty="0" smtClean="0"/>
              <a:t>Vengono </a:t>
            </a:r>
            <a:r>
              <a:rPr lang="it-IT" sz="2400" dirty="0"/>
              <a:t>valutate oltre alle conoscenze e alle </a:t>
            </a:r>
            <a:r>
              <a:rPr lang="it-IT" sz="2400" dirty="0" smtClean="0"/>
              <a:t>abilità,  </a:t>
            </a:r>
            <a:r>
              <a:rPr lang="it-IT" sz="2400" dirty="0"/>
              <a:t>l’esperienza, le modalità di coinvolgimento , la riflessione e la ricostruzione mediante la relazione orale ( o scritta ) individuale sul lavoro svolto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dirty="0"/>
              <a:t>In questo caso la competenza è valutata/certificata su tre livelli: di base, intermedio e avanzato (si può prevedere di inserire un quarto livello basato </a:t>
            </a:r>
            <a:r>
              <a:rPr lang="it-IT" sz="2400" dirty="0" smtClean="0"/>
              <a:t>su: </a:t>
            </a:r>
            <a:r>
              <a:rPr lang="it-IT" sz="2400" dirty="0"/>
              <a:t>insufficiente /non adeguato</a:t>
            </a:r>
          </a:p>
          <a:p>
            <a:r>
              <a:rPr lang="it-IT" b="1" dirty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489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00" y="733425"/>
            <a:ext cx="9782799" cy="609397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dirty="0" smtClean="0"/>
              <a:t>3 </a:t>
            </a:r>
            <a:r>
              <a:rPr lang="it-IT" dirty="0"/>
              <a:t>aree: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EMOTIVE- consapevolezza di </a:t>
            </a:r>
            <a:r>
              <a:rPr lang="it-IT" dirty="0" err="1"/>
              <a:t>sè</a:t>
            </a:r>
            <a:r>
              <a:rPr lang="it-IT" dirty="0"/>
              <a:t>, gestione delle emozioni, gestione dello </a:t>
            </a:r>
            <a:r>
              <a:rPr lang="it-IT" dirty="0" smtClean="0"/>
              <a:t>stress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RELAZIONALI - empatia, comunicazione efficace, relazioni </a:t>
            </a:r>
            <a:r>
              <a:rPr lang="it-IT" dirty="0" smtClean="0"/>
              <a:t>efficaci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COGNITIVE - risolvere i problemi, prendere </a:t>
            </a:r>
            <a:r>
              <a:rPr lang="it-IT" dirty="0" err="1"/>
              <a:t>decisioni,pensiero</a:t>
            </a:r>
            <a:r>
              <a:rPr lang="it-IT" dirty="0"/>
              <a:t> critico, pensiero creativo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14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028035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2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511" y="657225"/>
            <a:ext cx="4653389" cy="56220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50800" rIns="0" bIns="0" rtlCol="0">
            <a:spAutoFit/>
          </a:bodyPr>
          <a:lstStyle/>
          <a:p>
            <a:pPr marL="107950" marR="200660">
              <a:lnSpc>
                <a:spcPct val="100000"/>
              </a:lnSpc>
              <a:spcBef>
                <a:spcPts val="400"/>
              </a:spcBef>
            </a:pPr>
            <a:r>
              <a:rPr sz="2000" b="1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sz="20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chiave</a:t>
            </a: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55270" indent="-147320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comunicazione nella</a:t>
            </a:r>
            <a:r>
              <a:rPr sz="20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madrelingua;</a:t>
            </a:r>
            <a:endParaRPr sz="2000" dirty="0">
              <a:latin typeface="Century Gothic"/>
              <a:cs typeface="Century Gothic"/>
            </a:endParaRPr>
          </a:p>
          <a:p>
            <a:pPr marL="264795" indent="-156845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comunicazione nelle lingue</a:t>
            </a:r>
            <a:r>
              <a:rPr sz="20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straniere;</a:t>
            </a:r>
            <a:endParaRPr sz="2000" dirty="0">
              <a:latin typeface="Century Gothic"/>
              <a:cs typeface="Century Gothic"/>
            </a:endParaRPr>
          </a:p>
          <a:p>
            <a:pPr marL="255270" marR="1083945" indent="-147320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competenza matematica e</a:t>
            </a:r>
            <a:r>
              <a:rPr sz="20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competenze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 base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 scienza e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tecnologia;</a:t>
            </a:r>
            <a:endParaRPr sz="2000" dirty="0">
              <a:latin typeface="Century Gothic"/>
              <a:cs typeface="Century Gothic"/>
            </a:endParaRPr>
          </a:p>
          <a:p>
            <a:pPr marL="264795" indent="-156845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competenza</a:t>
            </a:r>
            <a:r>
              <a:rPr sz="20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digitale;</a:t>
            </a:r>
            <a:endParaRPr sz="2000" dirty="0">
              <a:latin typeface="Century Gothic"/>
              <a:cs typeface="Century Gothic"/>
            </a:endParaRPr>
          </a:p>
          <a:p>
            <a:pPr marL="264795" indent="-156845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imparare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imparare;</a:t>
            </a:r>
            <a:endParaRPr sz="2000" dirty="0">
              <a:latin typeface="Century Gothic"/>
              <a:cs typeface="Century Gothic"/>
            </a:endParaRPr>
          </a:p>
          <a:p>
            <a:pPr marL="264795" indent="-156845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competenze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sociali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civiche;</a:t>
            </a:r>
            <a:endParaRPr sz="2000" dirty="0">
              <a:latin typeface="Century Gothic"/>
              <a:cs typeface="Century Gothic"/>
            </a:endParaRPr>
          </a:p>
          <a:p>
            <a:pPr marL="264795" indent="-156845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spirito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 iniziativa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imprenditorialità;</a:t>
            </a:r>
            <a:endParaRPr sz="2000" dirty="0">
              <a:latin typeface="Century Gothic"/>
              <a:cs typeface="Century Gothic"/>
            </a:endParaRPr>
          </a:p>
          <a:p>
            <a:pPr marL="264795" indent="-156845">
              <a:lnSpc>
                <a:spcPct val="100000"/>
              </a:lnSpc>
              <a:buChar char="●"/>
              <a:tabLst>
                <a:tab pos="2654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consapevolezza ed espressione</a:t>
            </a:r>
            <a:r>
              <a:rPr sz="20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culturale.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07950" marR="531495"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Century Gothic"/>
                <a:cs typeface="Century Gothic"/>
              </a:rPr>
              <a:t>Raccomandazione </a:t>
            </a:r>
            <a:r>
              <a:rPr sz="14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del </a:t>
            </a:r>
            <a:r>
              <a:rPr sz="1400" i="1" dirty="0">
                <a:solidFill>
                  <a:srgbClr val="FFFFFF"/>
                </a:solidFill>
                <a:latin typeface="Century Gothic"/>
                <a:cs typeface="Century Gothic"/>
              </a:rPr>
              <a:t>Parlamento </a:t>
            </a:r>
            <a:r>
              <a:rPr sz="14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Europeo </a:t>
            </a:r>
            <a:r>
              <a:rPr sz="1400" i="1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4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del </a:t>
            </a:r>
            <a:r>
              <a:rPr sz="1400" i="1" dirty="0">
                <a:solidFill>
                  <a:srgbClr val="FFFFFF"/>
                </a:solidFill>
                <a:latin typeface="Century Gothic"/>
                <a:cs typeface="Century Gothic"/>
              </a:rPr>
              <a:t>Consiglio relativa</a:t>
            </a:r>
            <a:r>
              <a:rPr sz="1400" i="1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entury Gothic"/>
                <a:cs typeface="Century Gothic"/>
              </a:rPr>
              <a:t>a  competenze chiave </a:t>
            </a:r>
            <a:r>
              <a:rPr sz="14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per l’apprendimento permanente,</a:t>
            </a:r>
            <a:r>
              <a:rPr sz="1400" i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2006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5325811" y="657225"/>
            <a:ext cx="463169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competenze</a:t>
            </a:r>
            <a:r>
              <a:rPr sz="18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chiave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di </a:t>
            </a:r>
            <a:r>
              <a:rPr sz="1800" b="1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cittadinanza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5811" y="1311925"/>
            <a:ext cx="4631690" cy="3600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R="167068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Imparare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imparare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Progettare  Comunicare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Collaborare e</a:t>
            </a:r>
            <a:r>
              <a:rPr sz="20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partecipare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Agire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modo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autonomo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Century Gothic"/>
                <a:cs typeface="Century Gothic"/>
              </a:rPr>
              <a:t>responsabile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endParaRPr lang="it-IT" sz="2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Risolvere</a:t>
            </a:r>
            <a:r>
              <a:rPr sz="2000" spc="-10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problemi</a:t>
            </a:r>
            <a:endParaRPr sz="2000" dirty="0">
              <a:latin typeface="Century Gothic"/>
              <a:cs typeface="Century Gothic"/>
            </a:endParaRPr>
          </a:p>
          <a:p>
            <a:pPr marR="20256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Individuare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collegamenti e </a:t>
            </a:r>
            <a:r>
              <a:rPr sz="2000" dirty="0" err="1">
                <a:solidFill>
                  <a:srgbClr val="FFFFFF"/>
                </a:solidFill>
                <a:latin typeface="Century Gothic"/>
                <a:cs typeface="Century Gothic"/>
              </a:rPr>
              <a:t>relazioni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endParaRPr lang="it-IT" sz="2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R="202565">
              <a:lnSpc>
                <a:spcPct val="100000"/>
              </a:lnSpc>
            </a:pPr>
            <a:r>
              <a:rPr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Acquisire</a:t>
            </a:r>
            <a:r>
              <a:rPr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2000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interpretare</a:t>
            </a:r>
            <a:r>
              <a:rPr sz="20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l’informazione</a:t>
            </a:r>
            <a:endParaRPr lang="it-IT" sz="2000" spc="-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R="202565">
              <a:lnSpc>
                <a:spcPct val="100000"/>
              </a:lnSpc>
            </a:pPr>
            <a:endParaRPr lang="it-IT" sz="2000" spc="-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R="202565">
              <a:lnSpc>
                <a:spcPct val="100000"/>
              </a:lnSpc>
            </a:pPr>
            <a:r>
              <a:rPr lang="it-IT" sz="1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decreto </a:t>
            </a:r>
            <a:r>
              <a:rPr lang="it-IT" sz="1400" dirty="0">
                <a:solidFill>
                  <a:srgbClr val="FFFFFF"/>
                </a:solidFill>
                <a:latin typeface="Century Gothic"/>
                <a:cs typeface="Century Gothic"/>
              </a:rPr>
              <a:t>ministeriale n.  </a:t>
            </a:r>
            <a:r>
              <a:rPr lang="it-IT"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139 del 22 agosto 2007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5635</Words>
  <Application>Microsoft Office PowerPoint</Application>
  <PresentationFormat>Personalizzato</PresentationFormat>
  <Paragraphs>867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Office Theme</vt:lpstr>
      <vt:lpstr>Presentazione standard di PowerPoint</vt:lpstr>
      <vt:lpstr>Dal programma  al curricolo</vt:lpstr>
      <vt:lpstr>Il curricolo</vt:lpstr>
      <vt:lpstr>Il docente diventa ideatore e animatore  dell’apprendimento</vt:lpstr>
      <vt:lpstr>Presentazione standard di PowerPoint</vt:lpstr>
      <vt:lpstr>Una didattica per  problemi   e  situazioni reali</vt:lpstr>
      <vt:lpstr>le Life Skills </vt:lpstr>
      <vt:lpstr>3 aree:    EMOTIVE- consapevolezza di sè, gestione delle emozioni, gestione dello stress  RELAZIONALI - empatia, comunicazione efficace, relazioni efficaci  COGNITIVE - risolvere i problemi, prendere decisioni,pensiero critico, pensiero creativo </vt:lpstr>
      <vt:lpstr>Presentazione standard di PowerPoint</vt:lpstr>
      <vt:lpstr>Assi culturali,  conoscenze e abilità</vt:lpstr>
      <vt:lpstr>Presentazione standard di PowerPoint</vt:lpstr>
      <vt:lpstr>Presentazione standard di PowerPoint</vt:lpstr>
      <vt:lpstr>Linee guida per  istituti  tecnici e professionali</vt:lpstr>
      <vt:lpstr>Il nuovo docente</vt:lpstr>
      <vt:lpstr>Il punto di partenza Quali domande porsi ?</vt:lpstr>
      <vt:lpstr>Presentazione standard di PowerPoint</vt:lpstr>
      <vt:lpstr>Progettare un ambiente di apprendimento</vt:lpstr>
      <vt:lpstr>Caratteristiche di un ambiente di apprendimento per competenze</vt:lpstr>
      <vt:lpstr>Metodologie e strategie</vt:lpstr>
      <vt:lpstr>strategie della didattica </vt:lpstr>
      <vt:lpstr>passaggi per acquisire competenze</vt:lpstr>
      <vt:lpstr>Presentazione standard di PowerPoint</vt:lpstr>
      <vt:lpstr>Lo scaffolding</vt:lpstr>
      <vt:lpstr>Il ruolo del docente</vt:lpstr>
      <vt:lpstr>Presentazione standard di PowerPoint</vt:lpstr>
      <vt:lpstr>Il ruolo del docente</vt:lpstr>
      <vt:lpstr>Due modi di apprendere</vt:lpstr>
      <vt:lpstr>Quanto impariamo attraverso…</vt:lpstr>
      <vt:lpstr>Didattica per compiti di realtà</vt:lpstr>
      <vt:lpstr>Studio di caso</vt:lpstr>
      <vt:lpstr>Simulazioni</vt:lpstr>
      <vt:lpstr>Role play</vt:lpstr>
      <vt:lpstr>Debriefing</vt:lpstr>
      <vt:lpstr>Didattica per problemi</vt:lpstr>
      <vt:lpstr>Apprendere per ricerca</vt:lpstr>
      <vt:lpstr>Discussione o ragionamento collaborativo</vt:lpstr>
      <vt:lpstr>Brainstorming</vt:lpstr>
      <vt:lpstr>Lavoro di gruppo</vt:lpstr>
      <vt:lpstr>Un modo di apprendere</vt:lpstr>
      <vt:lpstr>Numerose ricerche hanno dimostrato …</vt:lpstr>
      <vt:lpstr>Trasformare la classe</vt:lpstr>
      <vt:lpstr>Modalità di organizzazione del lavoro</vt:lpstr>
      <vt:lpstr>Cooperative learning: caratteristiche</vt:lpstr>
      <vt:lpstr>Il setting</vt:lpstr>
      <vt:lpstr>Il compito</vt:lpstr>
      <vt:lpstr>Materiali e strumenti</vt:lpstr>
      <vt:lpstr>Le dimensioni del gruppo</vt:lpstr>
      <vt:lpstr>Tecniche di costruzione</vt:lpstr>
      <vt:lpstr>La valutazione</vt:lpstr>
      <vt:lpstr>Autovalutazione di gruppo (il processo)</vt:lpstr>
      <vt:lpstr>Valutazione di gruppo (il prodotto)</vt:lpstr>
      <vt:lpstr>Presentazione standard di PowerPoint</vt:lpstr>
      <vt:lpstr>Presentazione standard di PowerPoint</vt:lpstr>
      <vt:lpstr>Scheda per  l’autovalutazione  del gruppo</vt:lpstr>
      <vt:lpstr>Presentazione standard di PowerPoint</vt:lpstr>
      <vt:lpstr>I problemi del gruppo</vt:lpstr>
      <vt:lpstr>Le possibili soluzioni</vt:lpstr>
      <vt:lpstr>Jigsaw – mosaico a incastri</vt:lpstr>
      <vt:lpstr>Vantaggi </vt:lpstr>
      <vt:lpstr>Presentazione standard di PowerPoint</vt:lpstr>
      <vt:lpstr>Licei e I biennio (area generale) dei tecnici e dei professionali</vt:lpstr>
      <vt:lpstr>II Biennio e V anno (aree di indirizzo)  Alternanza scuola lavoro </vt:lpstr>
      <vt:lpstr>Presentazione standard di PowerPoint</vt:lpstr>
      <vt:lpstr>PROGETTO di UN’ UNITA’ DI APPRENDIMENTO</vt:lpstr>
      <vt:lpstr>Presentazione standard di PowerPoint</vt:lpstr>
      <vt:lpstr>Fase 3</vt:lpstr>
      <vt:lpstr>Presentazione standard di PowerPoint</vt:lpstr>
      <vt:lpstr>fase 4  criteri di valutazione  dell’unità di apprendimento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orientativa  e competenze</dc:title>
  <dc:creator>Utente</dc:creator>
  <cp:lastModifiedBy>Utente</cp:lastModifiedBy>
  <cp:revision>19</cp:revision>
  <dcterms:created xsi:type="dcterms:W3CDTF">2016-04-03T21:16:50Z</dcterms:created>
  <dcterms:modified xsi:type="dcterms:W3CDTF">2018-05-28T23:03:10Z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2013-05-22T00:00:00Z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2016-04-03T00:00:00Z</vt:filetime>
  </property>
</Properties>
</file>